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65" r:id="rId2"/>
    <p:sldId id="256" r:id="rId3"/>
    <p:sldId id="440" r:id="rId4"/>
    <p:sldId id="363" r:id="rId5"/>
    <p:sldId id="282" r:id="rId6"/>
    <p:sldId id="303" r:id="rId7"/>
    <p:sldId id="375" r:id="rId8"/>
    <p:sldId id="449" r:id="rId9"/>
    <p:sldId id="450" r:id="rId10"/>
    <p:sldId id="452" r:id="rId11"/>
    <p:sldId id="453" r:id="rId12"/>
    <p:sldId id="437" r:id="rId13"/>
    <p:sldId id="438" r:id="rId14"/>
    <p:sldId id="276" r:id="rId15"/>
    <p:sldId id="310" r:id="rId16"/>
    <p:sldId id="427" r:id="rId17"/>
    <p:sldId id="428" r:id="rId18"/>
    <p:sldId id="460" r:id="rId19"/>
    <p:sldId id="462" r:id="rId20"/>
    <p:sldId id="425" r:id="rId21"/>
    <p:sldId id="426" r:id="rId22"/>
    <p:sldId id="463" r:id="rId23"/>
    <p:sldId id="464" r:id="rId24"/>
    <p:sldId id="429" r:id="rId25"/>
    <p:sldId id="454" r:id="rId26"/>
    <p:sldId id="455" r:id="rId27"/>
    <p:sldId id="456" r:id="rId28"/>
    <p:sldId id="435" r:id="rId29"/>
    <p:sldId id="436" r:id="rId30"/>
    <p:sldId id="322" r:id="rId31"/>
    <p:sldId id="323" r:id="rId32"/>
    <p:sldId id="430" r:id="rId33"/>
    <p:sldId id="431" r:id="rId34"/>
    <p:sldId id="457" r:id="rId35"/>
    <p:sldId id="458" r:id="rId36"/>
    <p:sldId id="414" r:id="rId37"/>
    <p:sldId id="415" r:id="rId38"/>
    <p:sldId id="418" r:id="rId39"/>
    <p:sldId id="405" r:id="rId40"/>
    <p:sldId id="357" r:id="rId41"/>
    <p:sldId id="447" r:id="rId42"/>
    <p:sldId id="412" r:id="rId43"/>
    <p:sldId id="413" r:id="rId44"/>
    <p:sldId id="444" r:id="rId45"/>
    <p:sldId id="445" r:id="rId46"/>
    <p:sldId id="441" r:id="rId47"/>
    <p:sldId id="44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40F2"/>
    <a:srgbClr val="38B775"/>
    <a:srgbClr val="64C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70316" autoAdjust="0"/>
  </p:normalViewPr>
  <p:slideViewPr>
    <p:cSldViewPr snapToGrid="0">
      <p:cViewPr varScale="1">
        <p:scale>
          <a:sx n="52" d="100"/>
          <a:sy n="52" d="100"/>
        </p:scale>
        <p:origin x="1212" y="48"/>
      </p:cViewPr>
      <p:guideLst/>
    </p:cSldViewPr>
  </p:slideViewPr>
  <p:outlineViewPr>
    <p:cViewPr>
      <p:scale>
        <a:sx n="33" d="100"/>
        <a:sy n="33" d="100"/>
      </p:scale>
      <p:origin x="0" y="-17184"/>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59"/>
    </inkml:context>
    <inkml:brush xml:id="br0">
      <inkml:brushProperty name="width" value="0.05" units="cm"/>
      <inkml:brushProperty name="height" value="0.05" units="cm"/>
      <inkml:brushProperty name="color" value="#BE3EF2"/>
    </inkml:brush>
  </inkml:definitions>
  <inkml:trace contextRef="#ctx0" brushRef="#br0">52 29 3314,'-3'-4'399,"1"1"-338,-1 1-1,1-1 0,-1 1 1,1-1-1,-1 1 0,0 0 1,1 0-1,-1 0 0,-5-2 1,7 6 47,0 0 0,1 0 1,-1 1-1,0-1 0,1 0 1,-1 0-1,1 0 0,-1 0 1,1 0-1,0 1 0,0 1 1,0 0-107,-11 67-1939,10-57 1328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0"/>
    </inkml:context>
    <inkml:brush xml:id="br0">
      <inkml:brushProperty name="width" value="0.35" units="cm"/>
      <inkml:brushProperty name="height" value="0.35" units="cm"/>
      <inkml:brushProperty name="color" value="#FFFFFF"/>
    </inkml:brush>
  </inkml:definitions>
  <inkml:trace contextRef="#ctx0" brushRef="#br0">139 132 2833,'0'-12'657,"-2"-3"-625,2 14 3,0 0 1,-1 1-1,1-1 1,0 0-1,0 0 1,-1 0 0,1 0-1,0 0 1,-1 0-1,1 0 1,-1 0-1,1 0 1,-1 1 0,1-1-1,-1 0 1,0 0-1,1 1 1,-2-2 0,-3-2 56,-4-7 30,9 10-112,0 1 1,-1-1 0,1 1-1,0-1 1,-1 0 0,1 1 0,-1-1-1,1 1 1,-1 0 0,1-1 0,-1 1-1,0-1 1,1 1 0,-1 0-1,1-1 1,-1 1 0,0 0 0,1 0-1,-2-1 1,-15-3 65,-17-7 155,29-3-35,2 9 107,3 5-289,0-1-1,-1 1 1,1 0 0,0 0 0,-1 0-1,1-1 1,0 1 0,-1 0 0,1 0-1,0 0 1,-1 0 0,1 0 0,0 0-1,-1 0 1,1 0 0,0 0 0,-1 0-1,1 0 1,0 0 0,-1 0 0,1 0-1,0 0 1,-1 0 0,1 1-1,0-1 1,-1 0 0,1 0 0,-2 1 0,1-1 0,0 0-1,0 1 1,0-1 0,0 0 0,0 0 0,0 0 0,0 0 0,0 0 0,-1 0 0,1 0-1,0-1 1,0 1 0,0 0 0,0 0 0,0-1 0,-2 0 0,1-3-11,2 4 0,0-1 1,0 1-1,0 0 1,-1-1-1,1 1 1,0-1-1,0 1 0,0 0 1,-1 0-1,1-1 1,0 1-1,0 0 1,-1-1-1,1 1 1,0 0-1,-1 0 0,1-1 1,0 1-1,-1 0 1,1 0-1,0 0 1,-1 0-1,1 0 0,0-1 1,-1 1-1,1 0 1,0 0-1,-1 0 1,1 0-1,-1 0 1,1 0-1,0 0 0,-1 0 1,15 1 507,-10-11-115,-3 9-392,0 1 1,-1 0-1,1-1 0,0 1 1,0 0-1,0 0 1,-1 0-1,1 0 0,0 0 1,0 0-1,0 0 0,0 0 1,-1 0-1,1 0 1,0 0-1,0 0 0,0 1 1,-1-1-1,1 0 0,0 1 1,0-1-1,0 1 1,19 8 51,-17-8-100,0 0 1,-1 0-1,1-1 0,0 0 0,0 1 0,-1-1 0,1 0 0,0 0 0,0-1 1,-1 1-1,1-1 0,0 1 0,2-2 0,0 1-114,-1 0-1,0 0 1,0-1 0,0 0-1,0 0 1,0 0 0,6-4-1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1"/>
    </inkml:context>
    <inkml:brush xml:id="br0">
      <inkml:brushProperty name="width" value="0.35" units="cm"/>
      <inkml:brushProperty name="height" value="0.35" units="cm"/>
      <inkml:brushProperty name="color" value="#FFFFFF"/>
    </inkml:brush>
  </inkml:definitions>
  <inkml:trace contextRef="#ctx0" brushRef="#br0">5 104 2833,'-1'1'21,"1"-1"0,0 1 0,-1-1 0,1 1 0,-1-1 0,1 1 0,0 0 0,-1-1 0,1 1 0,0-1 0,0 1 0,0 0 0,-1-1 0,1 1 0,0 0 0,0-1 0,0 1 0,0 0 0,0 0 0,0-1 0,0 1 0,0 0 0,1-1 0,-1 1 0,2 6 764,-1-7-729,1 0 0,-1 0 0,0-1 0,1 1-1,-1 0 1,0-1 0,1 1 0,-1 0 0,0-1 0,0 1-1,0-1 1,1 0 0,-1 1 0,0-1 0,0 0-1,0 0 1,0 0 0,0 0 0,0 0 0,0 0 0,-1 0-1,1 0 1,0 0 0,0 0 0,-1 0 0,2-3 0,-2 1-39,1 0 0,-1 0 0,1 0 1,-1 0-1,0 0 0,0 0 0,0 0 1,-1 0-1,0-3 0,-1-19 83,2 22-236,0 1 0,1-1 0,-1 0 0,0 0 0,1 0 0,0 1 0,0-1 0,0 0 1,0 1-1,0-1 0,0 1 0,0-1 0,1 1 0,0-1 0,-1 1 0,4-4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2"/>
    </inkml:context>
    <inkml:brush xml:id="br0">
      <inkml:brushProperty name="width" value="0.35" units="cm"/>
      <inkml:brushProperty name="height" value="0.35" units="cm"/>
      <inkml:brushProperty name="color" value="#FFFFFF"/>
    </inkml:brush>
  </inkml:definitions>
  <inkml:trace contextRef="#ctx0" brushRef="#br0">0 6 2833,'2'11'2264,"5"-27"-1638,-7 16-698,5 5 141,0 0 0,-1 1 1,0 0-1,0 0 0,6 11 1,-10-14 0,1-1 1,-1 0 0,0 0-1,0 0 1,0 1 0,0-1 0,0 0-1,0 0 1,-1 1 0,1-1-1,-1 0 1,0 0 0,1 0-1,-1 0 1,0 0 0,0 0-1,0 0 1,0 0 0,-1 0-1,-1 2 1,1-1-51,-1 1 1,1 0-1,0 0 0,0 0 1,-1 6-1,-3 1 141,4-9-76,5-7-48,0-3 99,-5 14 0,-3 4-38,5-9-78,0 0 0,-1 0 0,1 0 0,0 0 0,-1 0 0,1 0 0,0 0-1,0-1 1,0 1 0,0 0 0,0 0 0,0 0 0,0 0 0,0 0 0,0 0 0,0 0 0,0 0 0,1 0 0,-1 0 0,0-1 0,1 1 0,-1 0-1,1 0 1,-1 0 0,1 0 0,-1-1 0,2 2 0,-1 1 65,1 0 0,-1 0 0,0 0-1,0 0 1,0 0 0,0 1 0,0-1 0,-1 0 0,1 5-1,32-32-84,-33 24 5,0 0 0,0 0 0,0 0-1,0 0 1,0 0 0,0 0-1,0 0 1,0 0 0,0 0 0,0 0-1,0 0 1,0 0 0,0 0-1,0 0 1,0 0 0,0 0 0,0 0-1,0-1 1,0 1 0,0 0-1,0 0 1,0 0 0,-1 0 0,1 0-1,0 0 1,0 0 0,0 0-1,0 0 1,0 0 0,0 0 0,0 0-1,0 0 0,1-1 1,-1 1-1,1-1 0,-1 1 0,0-1 0,1 1 0,-1-1 1,0 1-1,1-1 0,-1 0 0,0 1 0,0-1 0,0 1 1,1-1-1,-1 0 0,0 1 0,0-1 0,0 0 0,0 1 1,0-1-1,0 0 0,0 1 0,0-1 0,-1 1 0,1-1 0,0 0 1,0 1-1,0-1 0,-1 1 0,1-1 0,0 0 0,-1 0 1,0 1-5,1 0 0,0-1 0,-1 1 0,1 0 0,0 0 0,0 0 0,0 0 0,-1 0 0,1-1 0,0 1 0,0 0 0,0 0 0,-1 0 0,1-1 0,0 1 0,0 0 0,0 0 0,0-1 0,0 1 0,-1 0 0,1 0 0,0-1 0,0 1 0,0 0 0,0-1 0,0 1 0,0 0 0,0 0 0,0-1 0,0 1 0,0 0 0,0-1 0,0 1 0,0 0 0,0 0 0,1-1 0,-1 1 0,0 0 0,0 0 0,0-1 0,0 1 0,0 0 0,0 0 0,1-1 0,-1 1 0,0 0 0,0 0 0,0 0 0,1-1 0,-1 1 0,0 0 0,0 0 0,1 0 0,-1 0 0,0 0 0,0 0 0,1-1 0,-1 1 0,0 0 0,1 0 0,-1 0 0,0 0 0,1 0 0,-1 0 1,0 0 1,0 0-1,0 0 1,0 0-1,0 0 1,0 0-1,1 0 1,-1 0-1,0 0 1,0 0-1,0 0 1,0 0 0,0 0-1,0 0 1,0 0-1,0 0 1,0 0-1,0 0 1,0 0-1,0 0 1,1 0-1,-1-1 1,0 1-1,0 0 1,0 0 0,0 0-1,0 0 1,0 0-1,0 0 1,0 0-1,0 0 1,0 0-1,0 0 1,0 0-1,0-1 1,0 1-1,0 0 1,0 0-1,0 0 1,0 0 0,0 0-1,0 0 1,0 0-1,0 0 1,0 0-1,0 0 1,0-1-1,0 1 1,0 0-1,0 0 1,0 0-1,0 0 1,0 0-1,0 0 1,-1 0 0,1 0-1,0 0 1,0 0-1,-1 0-73,-2 51 310,3-50-241,0-1 0,0 1 1,1-1-1,-1 1 0,0-1 0,1 1 1,-1-1-1,0 1 0,1-1 1,-1 1-1,0-1 0,1 0 0,-1 1 1,1-1-1,-1 0 0,1 1 0,-1-1 1,1 0-1,-1 0 0,1 1 1,-1-1-1,1 0 0,-1 0 0,1 0 1,-1 0-1,1 0 0,-1 0 1,1 0-1,-1 0 0,1 0 0,0 0 1,-1 0-1,1 0 0,-1 0 1,1 0-1,-1 0 0,1 0 0,-1-1 1,1 1-1,-1 0 0,1 0 1,-1-1-1,1 1 0,-1 0 0,1-1 1,-1 1-1,0-1 0,1 1 0,-1 0 1,0-1-1,1 1 0,0-2 1,-3 6 159,0 4-170,3-4 13,-1 0 0,0 0 0,0 0 0,-1 0 0,1 0 0,-1 0 0,0 0 0,-1 5 0,-1 2 0,3-11 0,0 0 0,0 0 0,0 0 0,0 0 0,0 0 0,0 0 0,0 0 0,0 0 0,0 0 0,1 0 0,-1 0 0,0 0 0,0 0 0,0 0 0,0 0 0,0 0 0,0 0 0,0 0 0,0 0 0,0 0 0,0 0 0,0 0 0,0 0 0,0 0 0,0 0 0,0 0 0,0 0 0,0 0 0,0 0 0,0 0 0,0 0 0,1 0 0,-1 0 0,0 0 0,0 0 0,0 0 0,0 0 0,0 0 0,0 0 0,0 0 0,0 0 0,0 0 0,0 0 0,0 1 0,0-1 0,0 0 0,0 0 0,0 0 0,0 0 0,0 0 0,0 0 0,1-1 0,0-1 0,0 1 0,0-1 0,0 1 0,-1-1 0,1 0 0,0 1 0,-1-1 0,1 0 0,-1 1 0,0-1 0,1 0 0,-1 0 0,0 0 0,0 1 0,0-1 0,0 0 0,-1-2 0,1 1 0,0 0 0,0 0 0,0 1 0,0-1 0,0 0 0,0 1 0,1-1 0,1-3 0,6-9 0,-6 14-135,-2 1 135,1 0-1,0 0 1,0 0-1,-1-1 1,1 1-1,0 0 1,0 0-1,-1-1 1,1 1-1,0 0 1,-1-1-1,1 1 1,0-1-1,-1 1 1,1-1-1,0 1 1,-1-1-1,1 0 1,-1-2 9,1 1 0,-1-1 1,0 1-1,0-1 1,-1 1-1,1-1 0,-1 1 1,1-1-1,-1 1 1,-1-4-1,1 3-279,0 0-1,0 0 1,0 0 0,0 0-1,1 0 1,-1 0 0,1 0-1,0 0 1,-1 0-1,2 0 1,-1-1 0,0 1-1,1 0 1,-1 0 0,1 0-1,1-4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3"/>
    </inkml:context>
    <inkml:brush xml:id="br0">
      <inkml:brushProperty name="width" value="0.35" units="cm"/>
      <inkml:brushProperty name="height" value="0.35" units="cm"/>
      <inkml:brushProperty name="color" value="#FFFFFF"/>
    </inkml:brush>
  </inkml:definitions>
  <inkml:trace contextRef="#ctx0" brushRef="#br0">53 29 3890,'-2'-2'931,"0"1"-909,1 0 1,-1-1-1,1 1 1,0 0-1,-1 0 1,0 0-1,1 0 1,-1 0-1,0 1 1,1-1-1,-1 1 1,0-1-1,-3 0 1,3 2 40,1-1 1,0 1 0,-1 0-1,1 0 1,0 0 0,0 0-1,0 0 1,0 0 0,0 0-1,0 1 1,0-1 0,0 0 0,0 0-1,0 1 1,1-1 0,-1 1-1,0-1 1,0 2 0,1-1-24,-1 0 0,0 0 0,1-1 0,-1 1 0,1 0 0,-1 0 0,1 0 0,0 0 1,0 0-1,0 0 0,0 0 0,0 0 0,0 0 0,1 2 0,0-4-29,-1 0 0,1 0 0,0 0 0,0 0 0,0 0 0,-1-1 1,1 1-1,0 0 0,0-1 0,-1 1 0,1 0 0,0-1 0,0 1 0,-1-1 0,1 1 0,0-1 0,-1 1 0,1-1 0,-1 1 0,2-2 0,15-16 221,-12 2-66,-5 15-152,0-1 1,0 1 0,0 0-1,0 0 1,0 0-1,0 0 1,1 0-1,-1 0 1,0 0 0,1 0-1,-1 0 1,1 0-1,-1 0 1,1 0-1,-1 0 1,1 0 0,-1 0-1,1 1 1,0-1-1,0 0 1,-1 0-1,1 1 1,0-1-1,0 0 1,2 0 0,-3 1-15,0 0 1,1 1 0,-1-1 0,0 0-1,1 0 1,-1 1 0,0-1 0,0 0-1,1 1 1,-1-1 0,0 1-1,0-1 1,0 0 0,0 1 0,1-1-1,-1 1 1,0-1 0,0 0 0,0 1-1,0-1 1,0 1 0,0-1 0,0 0-1,0 1 1,0-1 0,0 1 0,0-1-1,0 1 1,0-1 0,-1 0-1,1 1 1,0-1 0,0 1 0,0-1-1,-1 0 1,1 1 0,-8 22 77,6-20-42,-5 12 208,5-12-242,0 0-1,1 1 1,-1-1-1,1 0 1,0 0 0,0 1-1,0-1 1,0 1-1,0-1 1,1 4-1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4"/>
    </inkml:context>
    <inkml:brush xml:id="br0">
      <inkml:brushProperty name="width" value="0.35" units="cm"/>
      <inkml:brushProperty name="height" value="0.35" units="cm"/>
      <inkml:brushProperty name="color" value="#FFFFFF"/>
    </inkml:brush>
  </inkml:definitions>
  <inkml:trace contextRef="#ctx0" brushRef="#br0">40 1 3682,'1'1'8,"-1"0"1,5 22 2911,-3-14-2914,-1 0 0,1 1 0,-1 12 0,-1 3 96,0-4 141,-2 32-1,2-53-222,0 0-1,0 1 1,0-1-1,0 0 1,0 1-1,0-1 1,0 0-1,0 0 1,0 1-1,0-1 1,0 0 0,0 0-1,0 1 1,0-1-1,0 0 1,0 0-1,-1 1 1,1-1-1,0 0 1,0 0 0,0 1-1,0-1 1,0 0-1,-1 0 1,1 0-1,0 1 1,0-1-1,0 0 1,-1 0 0,1 0-1,0 0 1,0 1-1,-1-1 1,1 0-1,0 0 1,0 0-1,-1 0 1,1 0-1,0 0 1,0 0 0,-1 0-1,1 0 1,-1 0-1,-6 3 97,12 14-73,-6-11 22,0-2-51,0-1 0,1 1 1,-1-1-1,0 1 0,-1-1 1,1 1-1,0-1 0,-1 0 1,0 0-1,0 0 0,0 0 1,-4 4-1,4-5-262,4-3 189,0 0 117,-3 4 47,-6 2 60,6-4-149,0-1 0,0 0-1,1 1 1,-1-1-1,0 0 1,0 1 0,1 0-1,-1-1 1,0 1 0,1-1-1,-1 1 1,0 0 0,1-1-1,-1 2 1,1 0-10,0 0 0,0 1 0,0-1 0,1 0 0,-1 0 0,1 0 0,-1 0 0,1 0 0,2 3 0,-1 0 5,-1 0 0,1 0 1,-1 1-1,1-1 1,-1 7-1,-1-11-11,0-1 0,2-3 16,0 1 0,0 0 0,1 0 0,-1 1 0,1-1 0,0 0 0,4-1 0,-6 3-11,1 0-1,-1 0 1,1 0-1,-1 0 1,1 0-1,-1-1 1,1 1-1,-1 0 1,0-1-1,1 1 1,-1-1-1,0 0 1,1 1-1,-1-1 1,0 0 0,0 0-1,1 0 1,-1 0-1,0 0 1,0 0-1,0 0 1,0 0-1,0 0 1,-1 0-1,1-1 1,0 1-1,0 0 1,-1-1-1,1 1 1,0-2-1,0-4 16,1-1 0,-1 1-1,-1-1 1,1 0 0,-2-7-1,1 8-208,0 1 1,0-1-1,1 1 0,-1-1 0,3-8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5"/>
    </inkml:context>
    <inkml:brush xml:id="br0">
      <inkml:brushProperty name="width" value="0.35" units="cm"/>
      <inkml:brushProperty name="height" value="0.35" units="cm"/>
      <inkml:brushProperty name="color" value="#FFFFFF"/>
    </inkml:brush>
  </inkml:definitions>
  <inkml:trace contextRef="#ctx0" brushRef="#br0">36 1 2833,'-2'1'99,"0"0"-1,0 0 1,0 0-1,1 1 1,-1-1-1,0 1 1,1-1-1,-1 1 1,1 0-1,-1-1 1,1 1-1,-2 3 1,3-4-32,-1-1 0,0 1 0,1 0-1,-1 0 1,0-1 0,1 1 0,-1 0 0,1 0 0,-1-1 0,1 1 0,0 0 0,-1 0-1,1 0 1,0 0 0,0 0 0,-1 0 0,1 0 0,0 1 0,-4 25 447,5-26-512,1 0 0,-1 1 0,1-1 0,-1 0 0,0 0 0,1 1 0,-1-1 0,0 1 0,0 0 0,0-1 0,1 4 0,0 0 160,2 9 687,-4-14-835,0 1 1,0-1-1,0 0 0,0 0 0,0 1 0,0-1 1,-5 7 847,5-6-859,0-1 1,1 1 0,-1 0 0,0-1 0,1 1-1,-1-1 1,0 1 0,1 0 0,-1-1 0,1 1 0,-1-1-1,1 0 1,0 1 0,-1-1 0,1 1 0,-1-1 0,1 0-1,0 1 1,-1-1 0,1 0 0,1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6"/>
    </inkml:context>
    <inkml:brush xml:id="br0">
      <inkml:brushProperty name="width" value="0.35" units="cm"/>
      <inkml:brushProperty name="height" value="0.35" units="cm"/>
      <inkml:brushProperty name="color" value="#FFFFFF"/>
    </inkml:brush>
  </inkml:definitions>
  <inkml:trace contextRef="#ctx0" brushRef="#br0">5 1 2833,'-4'12'2492,"5"-7"-2166,13 42 810,-14-44-1063,-4-10 86,-3-14 73,8 17-232,1 6 0,-2 5 0,0-6-125,0 0-1,0 0 0,-1 1 0,1-1 1,0 0-1,0 0 0,1 0 1,-1 1-1,0-1 0,0 0 0,1 0 1,-1 0-1,0 1 0,1-1 0,0 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7"/>
    </inkml:context>
    <inkml:brush xml:id="br0">
      <inkml:brushProperty name="width" value="0.35" units="cm"/>
      <inkml:brushProperty name="height" value="0.35" units="cm"/>
      <inkml:brushProperty name="color" value="#FFFFFF"/>
    </inkml:brush>
  </inkml:definitions>
  <inkml:trace contextRef="#ctx0" brushRef="#br0">16 32 3314,'-11'-32'3066,"15"42"-2676,-2-6-373,0 0 61,0 0-1,0 0 1,1 0 0,0-1-1,5 7 1,10 11 208,-13 10 651,-3-29-918,-1-1-12,0 0 0,1 0-1,-2 0 1,1 0-1,0 0 1,0 0 0,0 0-1,0 1 1,-1-1 0,1 0-1,-1 1 1,1-1-1,-1 0 1,1 1 0,-1-1-1,0 1 1,1-1 0,-1 1-1,0 2 1,0-4-4,0 0 1,-1 0 0,1 0 1,0 0-1,0 0 0,0 0 1,0 0-1,0 0 0,-1 0 1,1 0-1,0 0 0,0 0 0,0 0 1,0 0-1,0 0 0,0 0 1,0 0-1,-1 0 0,1-1 0,0 1 1,0 0-1,0 0 0,0 0 1,0 0-1,0 0 0,0 0 0,0 0 1,-1 0-1,1 0 0,0-1 1,0 1-1,0 0 0,0 0 0,0 0 1,0 0-1,0 0 0,0 0 1,0-1-1,0 1 0,0 0 1,0 0-1,0 0 0,0 0 0,0 0 1,0 0-1,0-1 0,0 1 1,0 0-1,0 0 0,0 0 0,0 0 1,0 0-1,0 0 0,0 0 1,0-1-1,0 1 0,0 0 0,1 0 1,-1 0-1,0-2 2,0 4 8,0 11 30,1 19 20,-1-32-63,0 0-1,0 0 1,0 1 0,0-1-1,0 0 1,0 0-1,0 0 1,0 1 0,0-1-1,0 0 1,0 0 0,0 0-1,0 1 1,0-1-1,0 0 1,0 0 0,0 1-1,0-1 1,0 0-1,0 0 1,0 0 0,0 1-1,-1-1 1,1 0 0,0 0-1,0 0 1,0 0-1,0 1 1,0-1 0,-1 0-1,1 0 1,0 0-1,0 0 1,0 0 0,-1 0-1,1 1 1,-7-7 69,-5-14-123,12 19 13,-1-2 40,-1 1 0,0-1 0,1 0 0,-1 1 0,0-1 0,0 1 0,-1 0 0,1 0 0,0-1 0,-1 2 0,1-1 0,-1 0 0,0 0 0,1 1 0,-1-1 0,0 1 0,-4-1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8"/>
    </inkml:context>
    <inkml:brush xml:id="br0">
      <inkml:brushProperty name="width" value="0.35" units="cm"/>
      <inkml:brushProperty name="height" value="0.35" units="cm"/>
      <inkml:brushProperty name="color" value="#FFFFFF"/>
    </inkml:brush>
  </inkml:definitions>
  <inkml:trace contextRef="#ctx0" brushRef="#br0">59 23 3073,'0'0'379,"-15"-22"275,11 24-436,1 0 1,0 0 0,-1 0-1,1 1 1,0-1-1,0 1 1,0 0-1,1 0 1,-1 0-1,1 0 1,-1 1 0,-2 5-1,5-8-216,0 0 0,-1 0 0,1 0-1,0-1 1,-1 1-1,1 0 1,0 0 0,0 0-1,0 0 1,0 0-1,0 0 1,0 0 0,0 0-1,0-1 1,0 1-1,1 0 1,0 2 117,20 20 1015,-14-19-1067,1 1 140,-8-5-203,0 0-1,0 0 1,0 1-1,1-1 1,-1 0-1,0 0 1,0 0-1,0 0 1,0 0-1,0 0 1,0 1-1,0-1 1,0 0-1,0 0 1,0 0-1,0 0 1,0 1-1,0-1 1,0 0-1,0 0 1,0 0-1,0 0 1,0 1-1,0-1 1,0 0-1,0 0 1,0 0-1,0 0 1,0 0-1,0 1 1,0-1-1,0 0 1,0 0-1,0 0 1,0 0-1,0 0 1,-1 1-1,1-1 1,0 0-1,0 0 1,0 0-1,3 33 232,-3-32-237,-1 0 0,1 0 0,0 0 0,0 1 0,0-1-1,0 0 1,1 0 0,-1 0 0,0 0 0,0 1 0,1-1 0,-1 0 0,1 0 0,-1 0-1,1 0 1,-1 0 0,1 0 0,0 0 0,-1 0 0,1 0 0,0 0 0,1 0-1,-1 0-3,1-1 0,0 1-1,0-1 1,-1 1-1,1-1 1,0 0 0,0 0-1,0 0 1,-1 0-1,4 0 1,7-1-3,-11 6 412,-1-5-403,0 0-1,0 0 1,0 0 0,0 0 0,0 0 0,0 0 0,0 0 0,0 0 0,0 0 0,0 0 0,0 0 0,0 0 0,0 0 0,0 0 0,0 0 0,0 0-1,0 0 1,1 0 0,-1 0 0,0 0 0,0 0 0,0 0 0,0 0 0,0 0 0,0 0 0,0 0 0,0 0 0,0 0 0,0 0 0,0 0-1,0 0 1,0 0 0,0 0 0,0 1 0,4-50 112,-3 46-112,0 0 0,0 1 0,0-1 0,0 1 0,1-1 0,0 1 0,-1-1 0,4-2 0,-4 4 0,1-1 0,-1 0 0,0 1 0,1-1 0,-1 0 0,0 0 0,0 0 0,0 0 0,0 0 0,-1 0 0,1 0 0,0-4 0,-1 10 38,0 2 144,7-11-66,-4 3-70,-4 5 62,1-2-95,-1 0 0,1 0 0,-1 0 0,1 0 1,0 0-1,-1 0 0,1 0 0,0 0 0,0 0 0,0 0 0,0 0 0,0 0 1,0 0-1,0 0 0,0 0 0,0 0 0,0 0 0,1 0 0,-1 2 1,2 0 1,-1-1 0,0 1 0,0 1 0,0-1 0,0 0 0,0 0 0,-1 0 1,1 0-1,-1 0 0,0 1 0,0-1 0,0 0 0,-1 0 0,1 0 0,-1 1 0,1-1 1,-3 5-1,2-7-3,0 0 1,1 0-1,-1 0 1,0 0 0,0 0-1,0-1 1,0 1-1,0 0 1,0-1 0,0 1-1,0-1 1,0 1-1,0-1 1,0 1-1,0-1 1,-1 0 0,1 1-1,0-1 1,0 0-1,0 0 1,-2 0 0,1 0-11,1 0 0,-1 0 0,1 1 0,-1-1 0,1 0 0,-1 1 0,1-1 0,-1 1 0,1-1 1,0 1-1,-1 0 0,-1 1 0,1 0 11,0 1 1,0-1-1,0 0 1,0 1-1,1-1 0,-1 1 1,1 0-1,-1 2 1,-13 19-23,10-17 9,5-6 0,-1 0 0,1-1 0,-1 1 0,0 0 0,1 0 0,-1 0 0,0-1 0,1 1 0,-1 0 0,0-1 0,0 1 0,0-1 0,1 1 0,-1-1 0,0 1 0,0-1 0,0 0 0,0 1 0,0-1 0,0 0 0,0 0 0,-2 1 0,0-1-155,5 0 134,-2 0-11,1-1 0,-1 1 0,0 0-1,1 0 1,-1 0 0,0-1 0,0 1 0,1 0-33,-1-1 33,0 1 0,1 0 0,-1-1-1,0 1 1,0 0 0,0-1 0,0 1-1,1 0 1,-1-1 0,0 1 0,0 0 0,0-1-1,0 1 1,0 0 0,0-1 0,0 1 0,0-1-1,0 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79"/>
    </inkml:context>
    <inkml:brush xml:id="br0">
      <inkml:brushProperty name="width" value="0.35" units="cm"/>
      <inkml:brushProperty name="height" value="0.35" units="cm"/>
      <inkml:brushProperty name="color" value="#BE3EF2"/>
    </inkml:brush>
  </inkml:definitions>
  <inkml:trace contextRef="#ctx0" brushRef="#br0">87 193 3890,'-4'3'583,"2"-2"-437,1-1 0,0 1-1,0-1 1,-1 1 0,1-1 0,0 0 0,0 1-1,-1-1 1,1 0 0,0 0 0,-1 0 0,1 0 0,0 0-1,-2-1 1,2 2-146,0-1-1,1 0 1,-1 0 0,0 0-1,0 0 1,1 0-1,-1-1 1,0 1 0,0 0-1,1 0 1,-1 0 0,0 0-1,1-1 1,-1 1-1,0 0 1,1-1 0,-1 1-1,0-1 1,1 1 0,-1-1-1,1 1 1,-1-1-1,1 1 1,-1-1 0,1 1-1,-1-1 1,1 0 0,0 1-1,-1-1 1,1 0-1,0 1 1,-1-1 0,1 0-1,0 1 1,0-1-1,0 0 1,0 0 0,0 1-1,0-1 1,0 0 0,0 0-1,0 1 1,0-1-1,0-1 1,3-2 96,1 0 0,-1 0 0,1 0 0,0 0 0,0 0 0,0 1 0,8-6 0,-10 9-72,0-1-1,-1 0 1,1 0 0,0-1-1,-1 1 1,1 0-1,-1 0 1,1-1-1,-1 1 1,1-1-1,1-2 1,-2 2-18,0 1 18,-1 1 0,0-1 0,0 1 0,1-1 0,-1 1 1,0-1-1,0 1 0,1 0 0,-1-1 0,0 1 0,1-1 1,-1 1-1,1 0 0,-1 0 0,0-1 0,1 1 0,-1 0 1,1-1-1,-1 1 0,1 0 0,-1 0 0,1 0 0,-1 0 1,1 0-1,-1 0 0,1-1 0,-1 1 0,1 0 0,-1 0 1,1 0-1,-1 1 0,1-1 0,0 0 0,-18-33 1708,17 32-1731,0 0-1,0 0 1,-1 1 0,1-1 0,0 0 0,-1 1 0,1-1-1,-1 1 1,1-1 0,0 0 0,-1 1 0,0-1 0,1 1-1,-1-1 1,1 1 0,-1-1 0,0 1 0,1 0 0,-1-1-1,0 1 1,1 0 0,-1-1 0,0 1 0,1 0 0,-1 0-1,0 0 1,0 0 0,1-1 0,-1 1 0,-1 1 0,-23 8-9,4-2 126,20-5-71,-8 6 366,5-7-176,2-9-70,5 3-257,-3 5 91,0 0 1,0 0-1,0 0 1,0 0-1,-1 0 1,1 0 0,0 0-1,0 0 1,0 0-1,0 0 1,0 0-1,0 0 1,-1 0-1,1-1 1,0 1-1,0 0 1,0 0-1,0 0 1,0 0-1,0 0 1,0 0-1,-1 0 1,1-1-1,0 1 1,0 0-1,0 0 1,0 0-1,0 0 1,0 0-1,0-1 1,0 1-1,0 0 1,0 0 0,0 0-1,0 0 1,0-1-1,0 1 1,0 0-1,0 0 1,0 0-1,0 0 1,0 0-1,0-1 1,0 1-1,0 0 1,0 0-1,1 0 1,-1 0-1,0 0 1,0 0-1,0-1 1,0 1-1,0 0 1,0 0-1,0 0 1,0 0-1,1 0 1,-1 0-1,0 0 1,0 0 0,0 0-1,0-1 1,0 1-1,1 0 1,-1 0-1,0 0 1,0 0-1,0 0 1,0 0-1,0 0-1,2-1 7,0 1 0,0-1 0,0 0 0,0 1 0,0-1 0,0 0 0,0 0 0,0 0 0,-1-1 0,1 1 0,-1 0 0,1-1 0,0 1 0,-1 0 0,2-4 0,2-3 20,-5 7-25,0 0 0,0 1 0,0-1 0,1 1 0,-1-1 0,0 1 0,0-1 0,1 1 0,-1-1-1,0 1 1,1-1 0,-1 1 0,1 0 0,-1-1 0,1 1 0,-1 0 0,0-1 0,1 1 0,-1 0 0,1-1 0,0 1-1,-1 0 1,1 0 0,-1 0 0,1 0 0,-1-1 0,1 1 0,-1 0 0,1 0 0,0 0 0,-1 0 0,1 0-1,-1 0 1,1 0 0,0 1 0,0-3-2,-1 2 0,0 0 0,1 0 0,-1 0 0,0 0 0,0 0 0,0 0 0,0 0 0,0 0 0,0-1 0,0 1 0,0 0 0,1 0 0,-1 0 0,0 0 0,0 0 0,0 0 0,0 0 0,0 0 0,0 0 0,1 0 0,-1 0 0,0 0 0,0 0 0,0 0 0,0 0 0,0 0 0,1 0 0,-1 0 0,0 0 0,0 0 0,0 0 0,0 0 0,0 0 0,0 0 0,1 0 0,-1 0 0,0 0 0,0 1 0,0-1 0,0 0 0,0 0 0,0 0 0,0 0 0,0 0 0,1 0 0,-1 0 0,0 0 0,0 1 0,0-1 0,0 0 0,0 0 0,0 0 0,0 0 0,0 0 0,0 0 0,0 1 0,0-1 0,0 0 0,0 0 0,0 0 0,16 11 336,-16-11-331,1 1 0,-1-1 0,1 1 0,-1-1-1,1 0 1,-1 1 0,1-1 0,-1 1 0,1-1-1,-1 1 1,0-1 0,1 1 0,-1 0-1,0-1 1,0 1 0,1-1 0,-1 1 0,0 0-1,0-1 1,0 1 0,0 0 0,1 0-6,-1 0 1,0 0 0,0 0-1,1 1 1,-1-1-1,1 0 1,-1 0 0,1 0-1,-1 0 1,1 0-1,0-1 1,0 1 0,-1 0-1,1 0 1,0 0-1,0-1 1,0 1-1,0 0 1,0-1 0,0 1-1,0 0 1,1-1-1,-1 1 1,0 0 0,0 0 0,0 0 0,-1 0 0,1 0 0,0 0 0,0 0 0,-1 1 0,1-1 0,0 0 0,-1 0 0,1 0 0,-1 1 0,0-1 0,1 0 0,-1 1 0,0-1 0,0 0 0,0 1 0,0-1 0,0 2 0,-14 22-114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0"/>
    </inkml:context>
    <inkml:brush xml:id="br0">
      <inkml:brushProperty name="width" value="0.35" units="cm"/>
      <inkml:brushProperty name="height" value="0.35" units="cm"/>
      <inkml:brushProperty name="color" value="#BE3EF2"/>
    </inkml:brush>
  </inkml:definitions>
  <inkml:trace contextRef="#ctx0" brushRef="#br0">66 145 3073,'-5'-1'2174,"4"1"-2179,0 0 1,0 1 0,0-1 0,1 0 0,-1 0 0,0 0 0,0-1 0,0 1 0,0 0 0,0 0 0,1 0 0,-1-1 0,0 1-1,0 0 1,0-1 0,1 1 0,-1 0 0,0-1 0,-1-1 0,2-17 526,1 0-1,0 0 1,6-24-1,-5 30 1112,-7 18-1441,3-5 0,0 12-214,0 0-1,0 0 1,-1 0 0,-5 11-1,1-13 20,7-9 8,-1-1 1,1 1 0,-1 0-1,1 0 1,-1-1 0,1 1 0,-1 0-1,1 0 1,0 0 0,0-1-1,-1 1 1,1 0 0,0 0-1,0 0 1,0 0 0,-1 0 121,1-1-125,0 0 0,0 0 0,0 0 0,0-1 0,0 1 0,0 0 1,0 0-1,0 0 0,0 0 0,-1 0 0,1 0 0,0 0 0,0-1 0,0 1 1,0 0-1,0 0 0,0 0 0,0 0 0,-1 0 0,1 0 0,0 0 1,0 0-1,0 0 0,0 0 0,0 0 0,-1 0 0,1 0 0,0 0 1,0 0-1,0 0 0,0 0 0,0 0 0,-1 0 0,1 0 0,0 0 0,0 0 1,0 0-1,0 0 0,0 0 0,-1 0 0,1 0 0,0 0 0,0 0 1,0 0-1,0 0 0,0 0 0,0 1 0,-1-1 0,1 0 0,0 0 1,0 0-1,0 0 0,0 0 0,0 0 0,0 0 0,0 1 0,-11 15-2,13-19 30,-1 1-1,0 0 1,0 0 0,0-1-1,0 1 1,0-1-1,0 1 1,-1-1-1,1 1 1,-1-1-1,0 1 1,0-5 0,7-46-30,6 28 0,3-2 710,-10 35-588,-1 1-122,-4-8 0,-1-1 0,0 1 0,0-1 0,0 0 0,0 1 0,0-1 0,0 1 0,0-1 0,1 0 0,-1 1 0,0-1 0,0 0 0,0 1 0,1-1 0,-1 0 0,0 0 0,0 1 0,1-1 0,-1 0 0,0 0 0,1 1 0,-1-1 0,0 0 0,1 0 0,-1 0 0,0 1 0,1-1 0,-1 0 0,1 0 0,-1 0 0,0 0 0,1 0 0,-1 0 0,1 0 0,-1 0 0,0 0 0,1 0 0,-1 0 0,0 0 0,1 0 0,-1 0 0,1 0 0,-1-1 0,1 1 0,0 0 1,0-1 0,-1 1-1,1 0 0,-1 0 1,1 0-1,-1-1 1,1 1-1,-1 0 1,1 0-1,0 0 1,-1 0-1,1 0 1,-1 0-1,1 0 1,-1 0-1,1 1 1,-1-1-1,1 0 1,-1 0-1,1 0 1,-1 1-1,1-1 1,-1 0-1,1 0 1,-1 1-1,1-1 1,-1 0-1,1 1 1,-1-1-1,0 1 1,1-1-1,-1 0 1,0 1-1,1-1 1,-1 1-1,0 0 1,7 6 76,-3-3-74,0 0-1,0 0 1,0-1 0,0 0-1,6 4 1,-10-7-1,0 1 0,0-1 0,1 1 0,-1-1 0,0 1 0,0-1 0,0 1 1,0-1-1,1 1 0,-1-1 0,0 1 0,0 0 0,0-1 0,0 1 0,0-1 0,0 1 0,0-1 0,-1 1 0,1-1 0,0 1 1,0-1-1,0 1 0,0-1 0,-1 1 0,1-1 0,0 1 0,-1-1 0,1 1 0,-14 25 112,2-2-48,6-7-136,1 1-1,1 0 1,1 1-1,-1 19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80"/>
    </inkml:context>
    <inkml:brush xml:id="br0">
      <inkml:brushProperty name="width" value="0.35" units="cm"/>
      <inkml:brushProperty name="height" value="0.35" units="cm"/>
      <inkml:brushProperty name="color" value="#BE3EF2"/>
    </inkml:brush>
  </inkml:definitions>
  <inkml:trace contextRef="#ctx0" brushRef="#br0">7 425 3490,'0'-13'-19,"0"1"0,1-1 1,1 1-1,0-1 0,1 1 1,0-1-1,0 1 0,2 0 1,1-47 3587,-7 59-3472,1-1 0,-1 1 0,0 0 0,0-1 0,0 1 0,0 0 0,0 0 0,1 0 0,-1 0 0,0 0 0,0 0 0,0 0 0,-1 0 0,1 0-68,1 0 0,-1 0 0,1 1 0,-1-1 0,1 0 0,-1 0 0,0 1 0,1-1 0,-1 1 0,1-1 0,-1 0 0,1 1 0,-1-1 0,1 1 0,0-1 0,-1 1-1,1-1 1,0 1 0,-1 0 0,1-1 0,0 1 0,0-1 0,-1 1 0,1 0 0,0-1 0,0 1 0,0-1 0,0 1 0,0 0 0,0-1 0,0 1 0,0 1 0,0-1-32,0 0 0,0 0 0,0 1 0,-1-1 0,1 0 0,0 0 0,0 0 0,-1 1 0,1-1-1,-1 0 1,1 0 0,-1 0 0,0 0 0,1 0 0,-2 1 0,5-44 137,6 6-28,-9 35 37,-1 0-113,1-1 0,0 0-1,0 1 1,1-1 0,-1 0-1,0 1 1,1-1 0,-1 1-1,0-1 1,1 1 0,0-1-1,-1 1 1,1-1 0,0 1-1,0-1 1,0 1 0,0 0-1,0 0 1,1-2 0,-2 3-23,0 0 0,0 0 0,0-1 0,0 1 0,0 0 0,0 0 0,0-1 0,0 1 0,0 0 0,0 0 0,0-1 0,0 1 0,0 0 0,0 0 0,0-1 1,0 1-1,0 0 0,0 0 0,0-1 0,-1 1 0,1 0 0,0 0 0,0 0 0,0-1 0,0 1 0,0 0 0,-1 0 0,1 0 0,0 0 0,0 0 0,0-1 0,-1 1 0,1 0 0,0 0 1,0 0-1,-1 0 0,1 0 0,-1-2 208,2 1-204,-1 0 0,1 0 1,-1-1-1,1 1 1,-1 0-1,1 0 0,-1 0 1,1 0-1,-1 0 1,0 0-1,0-1 0,0 1 1,0 0-1,0 0 1,0 0-1,0-1 1,0 0-1,0 1-4,0 1 0,0 0 0,-1-1 0,1 1 0,0-1 0,0 1 0,-1-1 0,1 1-1,0 0 1,-1-1 0,1 1 0,0 0 0,-1-1 0,1 1 0,0 0 0,-1-1 0,1 1 0,-1 0 0,1 0 0,-1 0 0,1-1 0,0 1 0,-1 0 0,1 0 0,-1 0 0,1 0 0,-1 0-1,1 0 1,-1 0 0,1 0 0,-1 0 0,1 0 0,-1 0 0,1 0 0,-1 0 0,1 0 0,-1 1 0,1-1 0,0 0 0,-1 0 0,1 0 0,-1 1 0,1-1 0,-1 0 0,1 0-1,0 1 1,-1-1 0,1 1 0,0-1 0,-1 0 0,1 1 0,-1 0 64,6-20-55,0 9-11,-4 10-2,-1 0 0,0 0 0,1-1 1,-1 1-1,0 0 0,1 0 0,-1-1 0,0 1 0,0 0 0,1-1 0,-1 1 0,0 0 0,0-1 0,0 1 0,1 0 0,-1-1 0,0 1 0,0-1 1,0 1-1,0 0 0,0-1 0,0 1 0,0-1 0,0 1 0,0 0 0,0-1 0,0 1 0,0-1 0,0 1 0,0 0 0,0-1 0,0 1 0,-1 0 0,1-1 1,0 1-1,0-1 0,0 1 0,-1 0 0,1-1 0,0 1 0,0 0 0,-1 0 0,1-1 0,0 1 0,-1 0 0,1 0 0,0-1 0,-1 1 0,1 0 1,0 0-1,-1 0 0,1 0 0,0-1 0,-1 1 0,1 0 0,-1 0 0,1 0 0,0 0 0,-1 0 0,0 0 0,7-7 309,-6 6-298,0 1-1,-1-1 1,1 1-1,0-1 1,0 1-1,0-1 0,0 1 1,0-1-1,0 1 1,0-1-1,0 1 1,0-1-1,0 1 0,0-1 1,0 1-1,0-1 1,1 1-1,-1-1 1,0 1-1,0-1 0,0 1 1,1 0-1,-1-1 1,0 1-1,1-1 1,-1 1-1,1-1 1,2-5-3,-2 3 2,0 1-1,1-1 1,-1 1-1,0 0 1,1 0 0,0 0-1,3-4 1,7-8 771,-11 14-784,-1 1 0,0-2 19,-1-1 170,-3 7-64,2-3-119,0 0 0,-1 1 0,1-1 0,0 0 0,-1 0 1,1-1-1,-1 1 0,0 0 0,1-1 0,-5 2 0,-1-2 25,8-6 25,1-3-31,-5 0-118,6-4 74,1 8 19,39-18 112,-41 21-112,-1 1 0,0 0 0,1 0 0,-1 0 0,0-1 0,1 1 0,-1 0 0,0 0 0,1 0 0,-1 0 0,1 0 0,-1 0 0,0 0 0,1 0 0,-1 0 0,0 0 0,1 0 0,-1 0 0,1 0 0,-1 0 0,0 0 0,1 1 0,-1-1 0,0 0 0,1 0 0,-1 0 0,0 0 0,1 1 0,-1-1 0,0 0 0,0 0 0,1 1 0,-1-1 0,0 1 0,7 14 0,-6-12 0,-1-2 2,1-1 0,-1 0 0,0 1 0,0-1 0,1 0 0,-1 0 0,0 1 0,0-1 0,1 0 0,-1 0 0,0 1 0,1-1 0,-1 0-1,0 0 1,1 0 0,-1 0 0,1 0 0,-1 1 0,0-1 0,1 0 0,-1 0 0,0 0 0,1 0 0,-1 0 0,1 0 0,-1 0 0,0 0 0,1 0 0,-1-1 0,0 1 0,1 0-1,-1 0 1,1 0 0,-1 0 0,4-1 10,-4 1-10,0 0-1,0 0 0,0 0 1,1 0-1,-1 0 0,0 0 1,0 0-1,0 0 0,0 0 1,0 1-1,0-1 0,1 0 1,-1 0-1,0 0 0,0 0 1,0 0-1,0 0 0,0 0 1,0 1-1,0-1 0,0 0 1,0 0-1,0 0 0,0 0 1,0 0-1,1 1 0,-1-1 1,0 0-1,0 0 0,0 0 1,0 0-1,0 0 0,0 1 1,0-1-1,0 0 0,0 0 0,-1 0 1,1 0-1,0 0 0,0 1 1,0-1-1,0 0 0,0 0 1,0 0-1,0 0 0,0 7 18,6 23 77,-3-5-16,-2 31-5,3-52-66,-3-4-8,-1 1 0,1-1 0,-1 0 0,1 1 0,-1-1 0,1 1 0,-1-1 0,1 0 0,-1 1 0,1-1 0,-1 1-1,0-1 1,1 1 0,-1 0 0,0-1 0,1 1 0,-1-1 0,0 1 0,0 0 0,0-1 0,1 1 0,-1-1 0,0 1 0,0 0 0,0-1 0,0 1 0,0 0 0,0-1-1,0 2 1,-4 13-12,1 1 0,-2 26 0,4-31-49,-1 13-314,2 40 0,1-53-985,0 1 1,6 21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81"/>
    </inkml:context>
    <inkml:brush xml:id="br0">
      <inkml:brushProperty name="width" value="0.2" units="cm"/>
      <inkml:brushProperty name="height" value="0.2" units="cm"/>
      <inkml:brushProperty name="color" value="#FFFFFF"/>
    </inkml:brush>
  </inkml:definitions>
  <inkml:trace contextRef="#ctx0" brushRef="#br0">1 0 2833,'0'1'24,"0"-1"0,0 1 0,0-1 0,0 1 0,0-1 0,1 1 0,-1-1 0,0 0 0,0 1 0,0-1 0,1 1 0,-1-1 0,0 0 0,1 1 0,-1-1 0,0 1 0,1-1 0,-1 0 0,0 0 0,1 1 0,-1-1 0,1 0 0,-1 0 0,1 1 0,-1-1 0,0 0 0,1 0 0,-1 0 0,1 0 0,-1 0 0,1 0 0,-1 0 0,1 0 0,-1 0 0,1 0 0,-1 0 0,1 0 0,27-3 1292,-8 0-726,11 10-2148,-27-5 779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82"/>
    </inkml:context>
    <inkml:brush xml:id="br0">
      <inkml:brushProperty name="width" value="0.2" units="cm"/>
      <inkml:brushProperty name="height" value="0.2" units="cm"/>
      <inkml:brushProperty name="color" value="#FFFFFF"/>
    </inkml:brush>
  </inkml:definitions>
  <inkml:trace contextRef="#ctx0" brushRef="#br0">1 43 3073,'0'-3'111,"-1"0"0,1 0-1,0 1 1,0-1-1,1 0 1,-1 0 0,1 1-1,-1-1 1,1 0-1,1-3 1,-2 5-92,1 1 1,-1-1-1,0 1 0,0-1 1,1 1-1,-1-1 0,0 1 1,1-1-1,-1 1 0,1 0 1,-1-1-1,0 1 0,1 0 1,-1-1-1,1 1 0,-1 0 1,1 0-1,-1-1 0,1 1 1,-1 0-1,1 0 0,-1 0 1,1 0-1,0-1 0,-1 1 1,1 0-1,-1 0 0,1 0 1,-1 0-1,1 0 0,-1 1 1,1-1-1,0 0 0,-1 0 1,1 0-1,-1 0 0,1 1 1,-1-1-1,1 0 0,-1 0 1,1 1-1,-1-1 0,0 0 1,1 1-1,-1-1 0,1 1 1,-1 0-1,19 29 1624,-6-8-965,-10-18-874,-2-3 136,-1-1 0,0 1 1,0-1-1,0 1 0,0-1 0,1 1 1,-1-1-1,0 1 0,0-1 0,1 0 1,-1 1-1,0-1 0,1 1 0,-1-1 0,1 0 1,-1 1-1,0-1 0,1 0 0,-1 1 1,1-1-1,-1 0 0,1 0 0,-1 0 0,1 1 1,-1-1-1,1 0 0,-1 0 0,1 0 1,-1 0-1,1 0 0,-1 0 0,2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0"/>
    </inkml:context>
    <inkml:brush xml:id="br0">
      <inkml:brushProperty name="width" value="0.35" units="cm"/>
      <inkml:brushProperty name="height" value="0.35" units="cm"/>
      <inkml:brushProperty name="color" value="#BE3EF2"/>
    </inkml:brush>
  </inkml:definitions>
  <inkml:trace contextRef="#ctx0" brushRef="#br0">66 145 3073,'-5'-1'2174,"4"1"-2179,0 0 1,0 1 0,0-1 0,1 0 0,-1 0 0,0 0 0,0-1 0,0 1 0,0 0 0,0 0 0,1 0 0,-1-1 0,0 1-1,0 0 1,0-1 0,1 1 0,-1 0 0,0-1 0,-1-1 0,2-17 526,1 0-1,0 0 1,6-24-1,-5 30 1112,-7 18-1441,3-5 0,0 12-214,0 0-1,0 0 1,-1 0 0,-5 11-1,1-13 20,7-9 8,-1-1 1,1 1 0,-1 0-1,1 0 1,-1-1 0,1 1 0,-1 0-1,1 0 1,0 0 0,0-1-1,-1 1 1,1 0 0,0 0-1,0 0 1,0 0 0,-1 0 121,1-1-125,0 0 0,0 0 0,0 0 0,0-1 0,0 1 0,0 0 1,0 0-1,0 0 0,0 0 0,-1 0 0,1 0 0,0 0 0,0-1 0,0 1 1,0 0-1,0 0 0,0 0 0,0 0 0,-1 0 0,1 0 0,0 0 1,0 0-1,0 0 0,0 0 0,0 0 0,-1 0 0,1 0 0,0 0 1,0 0-1,0 0 0,0 0 0,0 0 0,-1 0 0,1 0 0,0 0 0,0 0 1,0 0-1,0 0 0,0 0 0,-1 0 0,1 0 0,0 0 0,0 0 1,0 0-1,0 0 0,0 0 0,0 1 0,-1-1 0,1 0 0,0 0 1,0 0-1,0 0 0,0 0 0,0 0 0,0 0 0,0 1 0,-11 15-2,13-19 30,-1 1-1,0 0 1,0 0 0,0-1-1,0 1 1,0-1-1,0 1 1,-1-1-1,1 1 1,-1-1-1,0 1 1,0-5 0,7-46-30,6 28 0,3-2 710,-10 35-588,-1 1-122,-4-8 0,-1-1 0,0 1 0,0-1 0,0 0 0,0 1 0,0-1 0,0 1 0,0-1 0,1 0 0,-1 1 0,0-1 0,0 0 0,0 1 0,1-1 0,-1 0 0,0 0 0,0 1 0,1-1 0,-1 0 0,0 0 0,1 1 0,-1-1 0,0 0 0,1 0 0,-1 0 0,0 1 0,1-1 0,-1 0 0,1 0 0,-1 0 0,0 0 0,1 0 0,-1 0 0,1 0 0,-1 0 0,0 0 0,1 0 0,-1 0 0,0 0 0,1 0 0,-1 0 0,1 0 0,-1-1 0,1 1 0,0 0 1,0-1 0,-1 1-1,1 0 0,-1 0 1,1 0-1,-1-1 1,1 1-1,-1 0 1,1 0-1,0 0 1,-1 0-1,1 0 1,-1 0-1,1 0 1,-1 0-1,1 1 1,-1-1-1,1 0 1,-1 0-1,1 0 1,-1 1-1,1-1 1,-1 0-1,1 0 1,-1 1-1,1-1 1,-1 0-1,1 1 1,-1-1-1,0 1 1,1-1-1,-1 0 1,0 1-1,1-1 1,-1 1-1,0 0 1,7 6 76,-3-3-74,0 0-1,0 0 1,0-1 0,0 0-1,6 4 1,-10-7-1,0 1 0,0-1 0,1 1 0,-1-1 0,0 1 0,0-1 0,0 1 1,0-1-1,1 1 0,-1-1 0,0 1 0,0 0 0,0-1 0,0 1 0,0-1 0,0 1 0,0-1 0,-1 1 0,1-1 0,0 1 1,0-1-1,0 1 0,0-1 0,-1 1 0,1-1 0,0 1 0,-1-1 0,1 1 0,-14 25 112,2-2-48,6-7-136,1 1-1,1 0 1,1 1-1,-1 19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4"/>
    </inkml:context>
    <inkml:brush xml:id="br0">
      <inkml:brushProperty name="width" value="0.35" units="cm"/>
      <inkml:brushProperty name="height" value="0.35" units="cm"/>
      <inkml:brushProperty name="color" value="#BE3EF2"/>
    </inkml:brush>
  </inkml:definitions>
  <inkml:trace contextRef="#ctx0" brushRef="#br0">67 158 3890,'-4'3'583,"3"-2"-437,0 0 0,-1-1-1,1 0 1,0 1 0,0-1 0,-1 1 0,1-1-1,0 0 1,-1 0 0,1 0 0,0 0 0,-1 0 0,1 0-1,-2 0 1,3 0-146,-1 0-1,0 0 1,0 0 0,1 0-1,-1 0 1,0 0-1,0 0 1,1 0 0,-1-1-1,0 1 1,0 0 0,1 0-1,-1-1 1,0 1-1,1 0 1,-1-1 0,0 1-1,1 0 1,-1-1 0,1 1-1,-1-1 1,1 1-1,-1-1 1,1 0 0,-1 1-1,1-1 1,-1 1 0,1-1-1,0 0 1,-1 1-1,1-1 1,0 0 0,0 1-1,-1-1 1,1 0-1,0 0 1,0 1 0,0-1-1,0 0 1,0 0 0,0 1-1,0-1 1,0 0-1,1 0 1,2-4 96,0 1 0,1 0 0,-1 0 0,1 0 0,0 1 0,0-1 0,9-4 0,-12 7-72,1 0-1,0 0 1,0 0 0,-1 0-1,1-1 1,-1 1-1,1 0 1,-1-1-1,1 1 1,-1-1-1,2-2 1,-1 2-18,-2 1 18,0 1 0,1-1 0,-1 1 0,0-1 0,0 1 1,1 0-1,-1-1 0,0 1 0,1-1 0,-1 1 0,0 0 1,1-1-1,-1 1 0,0 0 0,1-1 0,-1 1 0,1 0 1,-1 0-1,1-1 0,-1 1 0,1 0 0,-1 0 0,1 0 1,-1 0-1,1 0 0,-1 0 0,1 0 0,-1 0 0,1 0 1,-1 0-1,1 0 0,-1 0 0,2 0 0,-19-33 1708,17 32-1731,-1 0-1,1 1 1,0-1 0,0 0 0,-1 1 0,1-1 0,-1 0-1,1 1 1,-1-1 0,1 1 0,-1-1 0,1 0 0,-1 1-1,1-1 1,-1 1 0,1 0 0,-1-1 0,0 1 0,1-1-1,-1 1 1,0 0 0,1 0 0,-1-1 0,0 1 0,0 0-1,1 0 1,-1 0 0,0 0 0,0 0 0,-1 0 0,-22 9-9,3-1 126,20-7-71,-8 8 366,5-9-176,2-8-70,5 3-257,-3 5 91,0 0 1,-1 0-1,1 0 1,0 0-1,0 0 1,0 0 0,0 0-1,0 0 1,-1 0-1,1 0 1,0 0-1,0 0 1,0 0-1,0 0 1,0 0-1,0-1 1,-1 1-1,1 0 1,0 0-1,0 0 1,0 0-1,0 0 1,0 0-1,0-1 1,0 1-1,0 0 1,0 0-1,0 0 1,0 0-1,0 0 1,0-1-1,-1 1 1,1 0 0,0 0-1,0 0 1,0 0-1,1 0 1,-1-1-1,0 1 1,0 0-1,0 0 1,0 0-1,0 0 1,0 0-1,0-1 1,0 1-1,0 0 1,0 0-1,0 0 1,0 0-1,0 0 1,0 0-1,1-1 1,-1 1-1,0 0 1,0 0-1,0 0 1,0 0-1,0 0 1,0 0 0,1 0-1,-1 0 1,0 0-1,0 0 1,0 0-1,0 0 1,0-1-1,1 1 1,-1 0-1,0 0-1,2-1 7,0 1 0,0-1 0,0 1 0,0-1 0,0 0 0,-1 0 0,1 0 0,0 0 0,0 0 0,-1-1 0,1 1 0,0 0 0,-1-1 0,0 1 0,3-4 0,0-3 20,-4 7-25,0 1 0,1-1 0,-1 1 0,0-1 0,0 1 0,1-1 0,-1 1 0,0-1 0,1 1-1,-1-1 1,0 1 0,1-1 0,-1 1 0,1 0 0,-1-1 0,0 1 0,1 0 0,-1-1 0,1 1 0,-1 0 0,1-1-1,0 1 1,-1 0 0,1 0 0,-1 0 0,1 0 0,-1 0 0,1 0 0,-1-1 0,1 1 0,0 0 0,-1 1-1,1-1 1,-1 0 0,2 0 0,-1-1-2,-1 1 0,0-1 0,0 1 0,0 0 0,0 0 0,0 0 0,0 0 0,0 0 0,1 0 0,-1 0 0,0 0 0,0 0 0,0 0 0,0-1 0,0 1 0,0 0 0,1 0 0,-1 0 0,0 0 0,0 0 0,0 0 0,0 0 0,0 0 0,0 0 0,1 0 0,-1 0 0,0 0 0,0 0 0,0 0 0,0 0 0,0 0 0,1 0 0,-1 0 0,0 0 0,0 0 0,0 1 0,0-1 0,0 0 0,0 0 0,0 0 0,1 0 0,-1 0 0,0 0 0,0 0 0,0 0 0,0 0 0,0 1 0,0-1 0,0 0 0,0 0 0,0 0 0,0 0 0,0 0 0,0 0 0,1 1 0,-1-1 0,0 0 0,0 0 0,0 0 0,0 0 0,0 1 0,15 9 336,-14-9-331,-1-1 0,1 0 0,-1 1 0,1-1-1,-1 1 1,1-1 0,-1 1 0,1-1 0,-1 1-1,0-1 1,1 1 0,-1-1 0,0 1-1,1-1 1,-1 1 0,0-1 0,0 1 0,0 0-1,1-1 1,-1 1 0,0 0 0,0 0-6,0 0 1,1 1 0,-1-1-1,0 0 1,1 0-1,-1 0 1,1 0 0,-1 0-1,1 0 1,0 0-1,-1 0 1,1 0 0,0-1-1,0 1 1,-1 0-1,1 0 1,0-1-1,0 1 1,0 0 0,0-1-1,0 1 1,1 0-1,-1 0 1,0-1 0,0 1 0,0 0 0,0 0 0,0 0 0,-1 1 0,1-1 0,0 0 0,0 0 0,-1 0 0,1 0 0,-1 1 0,1-1 0,-1 0 0,0 1 0,0-1 0,1 0 0,-1 1 0,0-1 0,0 0 0,0 2 0,-15 22-114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5"/>
    </inkml:context>
    <inkml:brush xml:id="br0">
      <inkml:brushProperty name="width" value="0.35" units="cm"/>
      <inkml:brushProperty name="height" value="0.35" units="cm"/>
      <inkml:brushProperty name="color" value="#BE3EF2"/>
    </inkml:brush>
  </inkml:definitions>
  <inkml:trace contextRef="#ctx0" brushRef="#br0">0 4 2625,'1'0'0,"1"-3"-224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6"/>
    </inkml:context>
    <inkml:brush xml:id="br0">
      <inkml:brushProperty name="width" value="0.35" units="cm"/>
      <inkml:brushProperty name="height" value="0.35" units="cm"/>
      <inkml:brushProperty name="color" value="#BE3EF2"/>
    </inkml:brush>
  </inkml:definitions>
  <inkml:trace contextRef="#ctx0" brushRef="#br0">28 348 2833,'-7'-1'1428,"7"1"-1406,0-15 1508,0 11-1132,1-18-11,2 1 0,4-24-1,-2 18-218,-5 27-154,0-1-1,0 1 1,0 0-1,0-1 1,0 1-1,0 0 0,0-1 1,0 1-1,0 0 1,1-1-1,-1 1 0,0 0 1,0-1-1,0 1 1,0 0-1,1 0 0,-1-1 1,0 1-1,0 0 1,1 0-1,-1-1 0,0 1 1,0 0-1,1 0 1,-1 0-1,0-1 1,1 1-1,-1 0 0,0 0 1,0 0-1,1 0 1,-1 0-1,1 0 0,0-1 179,-3 0-130,-6-8 326,7 7-330,-1 0 0,1 1 0,0-1 0,-1 0 0,1 1 0,-1-1 0,1 1 0,-1 0 0,0-1 0,0 1 0,0 0 0,-2-1 0,4 2-55,0 0 0,0 0-1,-1 0 1,1 0 0,0 0 0,0 0 0,-1-1 0,1 1-1,0 0 1,0 0 0,-1 0 0,1 0 0,0 0 0,0 0-1,0-1 1,-1 1 0,1 0 0,0 0 0,0 0-1,0-1 1,0 1 0,-1 0 0,1 0 0,0-1 0,0 1-1,0 0 1,0 0 0,0-1 0,0 1 0,0 0 0,0 0-1,0-1 1,0 1 0,0 0 0,0 0 0,0-1 0,0 1-1,3-17 162,8-13 51,15-27-71,-29 58-80,1 1 0,-1-1 0,0 0 0,0 0 0,1 0 0,-1-1 0,0 1 0,-4 0 0,7-1-60,0 0 0,0 0 0,0 0 0,0 0 0,0 0 0,0 0 0,0 0 0,0 0 0,0 0 0,0 0 0,0 0 0,0 0 0,0 0 0,0 0 0,0 0 1,0 0-1,0 1 0,0-1 0,0 0 0,0 0 0,0 0 0,0 0 0,0 0 0,0 0 0,0 0 0,0 0 0,0 0 0,0 0 0,0 0 0,2 0-19,-5-2 21,1 1 51,1 1-38,0-1 1,0 1-1,0 0 0,1-1 1,-1 1-1,0-1 1,0 0-1,0 1 0,1-1 1,-1 0-1,0 1 1,1-1-1,-1 0 0,1 0 1,-1 1-1,1-1 1,-1 0-1,1 0 0,0 0 1,-1-1-1,4-3-62,-3 5 42,0 0-1,0 0 1,0 0-1,1 0 1,-1 0-1,0 0 1,0 0-1,0-1 1,0 1-1,1 0 1,-1 0-1,0 0 1,0 0-1,0 0 1,0 0 0,0-1-1,0 1 1,0 0-1,1 0 1,-1 0-1,0 0 1,0-1-1,0 1 1,0 0-1,0 0 1,0 0-1,0 0 1,0-1-1,0 1 1,0 0 0,0 0-1,0 0 1,0-1-1,0 1 1,0 0-1,0 0 1,0 0-1,0 0 1,0-1-1,-1 1 1,1 0-1,0 0 1,0 0-1,0 0 1,0 0 0,0-1-1,4-5 26,6-7 32,-4 8-24,-6 3-37,0 2 8,0 0 1,0 0-1,0-1 0,0 1 1,0 0-1,0-1 0,0 1 0,0 0 1,0-1-1,0 1 0,0 0 0,0-1 1,0 1-1,0 0 0,0-1 0,0 1 1,1 0-1,-1 0 0,0-1 0,0 1 1,0 0-1,0-1 0,1 1 0,-1 0 1,0 0-1,0 0 0,1-1 0,-1 1 1,0 0-1,1 0 0,-1-1-1,1 1 0,-1 0-1,0 0 1,1 0 0,-1 0-1,0 0 1,1-1 0,-1 1-1,0 0 1,1 0 0,-1 0-1,0 0 1,1 0 0,-1 0-1,0 0 1,1 0 0,-1 0 0,0 0-1,1 1 1,-1-1 0,0 0-1,1 0 1,-1 0 0,0 0-1,0 0 1,1 0 0,-1 1-1,0-1 1,1 0 0,-1 0-1,0 1 1,0-1 0,1 0 0,-1 0-1,0 1 1,0-1 0,0 0-1,0 1 1,1-1 0,-1 0-1,0 0 1,0 1 0,0-1-1,0 0 1,0 1 0,0-1-1,0 0 1,0 1 0,0 0 0,0-1-2,0 1 1,0-1 0,0 0-1,1 1 1,-1-1 0,0 1 0,0-1-1,0 0 1,0 1 0,0-1-1,1 1 1,-1-1 0,0 0-1,0 1 1,1-1 0,-1 0 0,0 1-1,1-1 1,-1 0 0,0 1-1,1-1 1,-1 0 0,0 0 0,1 0-1,-1 1 1,1-1 0,-1 0-1,0 0 1,1 0 0,-1 0 0,1 0-1,-1 0 1,0 0 0,1 0-1,-1 0 1,1 0 0,-1 0 0,2 0-1,-2 0 0,0 0 0,0 0 0,1 0 0,-1 0 0,0 0 0,1 0 0,-1 1 0,0-1 0,1 0 0,-1 0 0,0 0 1,1 0-1,-1 0 0,0 0 0,0 1 0,1-1 0,-1 0 0,0 0 0,0 0 0,1 1 0,-1-1 0,0 0 0,0 0 0,0 1 0,0-1 0,1 0 0,-1 1 0,0-1 0,0 0 2,0 1 0,0-1 0,0 0 0,0 0 0,0 0 0,0 0 0,0 0 0,0 1 0,0-1 0,0 0 0,0 0 0,0 0 0,1 0 0,-1 0 0,0 0 0,0 0 0,0 1 0,0-1 0,0 0 0,0 0 0,0 0 0,0 0 0,1 0 0,-1 0 0,0 0 0,0 0 0,0 0 0,0 0 0,0 0 0,0 0-1,1 0 1,-1 0 0,0 0 0,0 0 0,0 0 0,0 0 0,0 0 0,1 0 0,-1 0 0,0 0 0,0 0 0,0 0 0,0 0 0,0 0 0,0 0 0,1 0 0,-1 0 0,0 0-2,1 0 0,-1-1 0,0 1 0,1 0 0,-1 0 0,1 0 0,-1 0 0,0 0 0,1 0 0,-1 0 0,1 0 0,-1 0 0,1 0 0,-1 0 0,0 0 0,1 0 0,-1 0 0,1 1 0,-1-1 0,0 0 0,1 0 0,-1 0 0,0 1 0,1-1 0,-1 0 0,0 0 0,1 1 0,-1-1 0,0 0 0,0 1 0,1-1 0,-1 0 0,0 1 0,0-1 0,1 1 0,-1 2 39,0 1 1,0 0-1,0-1 0,0 1 0,-1-1 0,1 1 0,-1 0 0,-2 6 0,3-11-35,1 0-1,-1 0 0,0-1 1,0 1-1,0 0 0,0 0 1,0 0-1,0 0 0,0 0 1,0 0-1,0 0 0,0 0 1,-1-1-1,1 1 0,0 0 1,-1 0-1,1 0 0,-1 0 1,1 0-1,-1 0 0,1 0 1,-1 1-1,0-1 0,0 0 1,0-1-1,-1-1-4,0 1 1,0-1-1,1 0 0,-1 0 1,1 0-1,0 0 0,0 0 1,0 0-1,0-7 0,2-1 1,-2 10 0,-9 20-96,7-23 96,2 3 0,3 3 0,8 47-4359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7"/>
    </inkml:context>
    <inkml:brush xml:id="br0">
      <inkml:brushProperty name="width" value="0.35" units="cm"/>
      <inkml:brushProperty name="height" value="0.35" units="cm"/>
      <inkml:brushProperty name="color" value="#BE3EF2"/>
    </inkml:brush>
  </inkml:definitions>
  <inkml:trace contextRef="#ctx0" brushRef="#br0">68 432 4962,'-10'-8'1293,"9"7"-1185,1 1 0,-1-1-1,1 0 1,-1 0 0,1 0-1,0 0 1,-1 0 0,1 0 0,0 0-1,0 0 1,0-2 0,-10-17 596,-18 1 520,27 18-1201,1 0 1,0 0-1,0 0 0,0 1 0,0-1 0,0 0 0,0 0 0,0 0 0,0 0 0,0 1 0,0-1 1,1 0-1,-1 0 0,0 0 0,1 1 0,-1-1 0,0 0 0,1 0 0,-1 1 0,1-1 0,0-1 1,15-20 460,-15 20-450,0 1 1,-1-1-1,1 0 0,-1 0 1,1 0-1,-1 0 0,0 0 1,1 0-1,-1 0 0,0 0 1,-1 0-1,1 0 0,0 0 1,-1-2-1,1-21 345,-8 21 579,7 4-946,0 0 0,0 0 0,0 0 0,0 0 0,0-1 0,0 1 0,0 0 0,0-1 0,0 1 0,0-1 0,0 1 0,1-1 0,-1 1 0,0-1 0,0 1 1,0-1-1,1 0 0,-1 0 0,0 1 0,1-1 0,-1 0 0,0 0 0,1 0 0,-1 0 0,1 0 0,-1-1 0,-3-18-128,4 18 116,-1 0 0,0-1 0,0 1 1,1 0-1,-1-1 0,1 1 0,0 0 0,0-1 1,0 1-1,0-1 0,0 1 0,0 0 1,1-1-1,-1 1 0,1 0 0,0-1 1,1-3-1,-1 3 0,0 0 0,0 1 0,0-1 0,-1 0 0,1 1 0,-1-1 0,0-6 0,3-9 0,-1 4 120,-2 8-16,3-1 696,-1-64-800,1 65 0,1 1 0,-1 1 0,1-1 0,1 1 0,-1-1 0,1 1 0,8-6 0,-12 10 6,0-1 0,1 1-1,-1 0 1,1-1 0,-1 1-1,1 0 1,-1 0 0,1 0-1,-1 0 1,1 0 0,-1 0 0,1 1-1,-1-1 1,1 0 0,-1 1-1,0-1 1,3 2 0,17 2 51,-11 2 79,-8-4-114,-1-1 0,1 0-1,-1 1 1,1-1-1,0 0 1,0 0-1,0-1 1,0 1-1,-1 0 1,1-1-1,0 1 1,4 0-1,50 6 60,0 3-81,-43-10 0,-11 1 0,1-1 0,-1 0 0,0 0 0,1 0 0,-1 0 0,0 0 0,1-1 0,-1 1 0,0-1 0,0 1 0,4-2 0,-3 0 0,0 1 0,0 0 0,0-1 0,0 1 0,0 1 0,0-1 0,1 0 0,-1 1 0,0 0 0,0 0 0,1 0 0,-1 0 0,6 1 0,-6 2 10,0 1 1,-1-1 0,1 1-1,0 0 1,-1 0 0,0 0-1,0 0 1,2 7 0,3-12 27,1 0 0,-1 0 1,0 0-1,12-6 1,-7 3-39,1 0 0,0 1 0,0 0 0,0 1 0,0 0 0,0 1 0,18 1 0,-26 0 0,0-1 0,0 0 0,-1 0 0,1 0 0,0 0 0,6-4 0,-7 4 0,0-1 0,0 1 0,0 0 0,0 0 0,0 0 0,0 0 0,0 1 0,0-1 0,0 1 0,6 1 0,9 5 166,8 1 132,74 5-122,-99-12-160,3 1-11,-1-1 0,1 0 0,-1 0 0,1-1 0,-1 1 0,1-1-1,-1 0 1,0 0 0,1-1 0,-1 1 0,0-1 0,7-3 0,-9 3-4,0 1 1,0 0-1,1 0 1,-1 0-1,1 0 0,-1 0 1,1 0-1,-1 1 0,1 0 1,0-1-1,-1 1 1,1 0-1,0 0 0,3 1 1,38 10 37,-2 0-19,-24-6 0,6 2 29,-23-7-48,0 0 0,0 0 0,0 0 0,-1 0 1,1 0-1,0 0 0,0-1 0,0 1 0,0 0 1,0 0-1,0-1 0,0 1 0,0 0 0,-1-1 1,1 1-1,0-1 0,0 1 0,-1-1 0,1 0 0,0 1 1,0-1-1,0-1 0,2 2-1,1-1 0,-1 1 0,1 0 0,-1 0 0,0 0 0,1 1 0,-1-1 0,0 1 0,1 0 0,-1 0 0,4 1 0,-1 0 19,1 0-1,-1 0 1,1-1 0,0 0-1,-1 0 1,1-1 0,0 1-1,-1-2 1,1 1 0,0-1-1,10-2 1,-14 2-6,0 0-1,0 0 0,0 0 1,0 1-1,0-1 0,-1 1 1,1 0-1,0 0 0,0 0 1,0 0-1,0 1 1,0-1-1,0 1 0,0-1 1,0 1-1,0 0 0,-1 0 1,1 1-1,0-1 1,-1 0-1,4 3 0,-5-3-8,0 0-1,1 0 0,-1 0 1,1 0-1,-1 0 0,0-1 1,1 1-1,-1 0 1,1-1-1,0 1 0,-1-1 1,1 0-1,-1 1 0,1-1 1,0 0-1,-1 0 1,1 0-1,1 0 0,33-8 100,-18 3-78,-12 4-25,-1 1 0,0-1 0,0 1 0,1 1 0,6 0 0,-6 0 0,-1-1 0,1 1 0,-1-1 0,10-1 0,47-15 160,-53 12-160,-5 3 0,0-1 0,1 1 0,-1 0 0,0 0 0,1 0 0,-1 0 0,1 1 0,0 0 0,-1 0 0,6 0 0,5 1 16,3 0 275,-15 0-265,0-1-1,0 1 0,0-1 0,0 0 1,0 0-1,0 0 0,-1-1 0,6 0 1,-5 0 0,0 1 0,0-1 1,1 1-1,-1 0 0,0 0 1,0 0-1,1 0 0,5 2 0,1 0 27,-8-1-40,0-1 1,0 0-1,0 1 0,0-1 0,0 1 0,0-1 1,-1 1-1,1 0 0,0 0 0,0 0 0,-1 0 1,1 0-1,2 3 0,4 4 23,3 3-5,-10-8-383,4 9 834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8"/>
    </inkml:context>
    <inkml:brush xml:id="br0">
      <inkml:brushProperty name="width" value="0.35" units="cm"/>
      <inkml:brushProperty name="height" value="0.35" units="cm"/>
      <inkml:brushProperty name="color" value="#FFFFFF"/>
    </inkml:brush>
  </inkml:definitions>
  <inkml:trace contextRef="#ctx0" brushRef="#br0">62 5 2401,'1'-4'392,"-5"9"-112,4-4-220,0-1-1,-1 1 1,1 0-1,-1 0 1,0-1-1,1 1 1,-1-1-1,1 1 1,-1 0-1,0-1 0,0 1 1,1-1-1,-1 1 1,-1-1-1,2 0-34,-1 1 0,1-1 0,0 0 0,0 0 0,-1 0 0,1 0 0,0 0 0,-1 0 0,1 0 0,0 0 0,0 0 0,0 1 0,-1-1 0,1 0 75,-1 1-75,1-1 0,0 0 0,0 0 0,0 1 0,0-1 0,-1 0 0,1 0 0,0 1 0,0-1 0,0 0 0,0 0 0,0 1 0,0-1 0,0 0 0,0 0 0,0 1 0,0-1 0,0 0 0,0 0 0,0 1 0,0-1 0,0 0 0,0 1 0,0-1 0,0 0 0,0 0 0,1 1 0,-1-1 0,0 0 0,0 0 0,0 1 0,1-1 75,-1 0-75,0 1 1,0-1-1,1 0 0,-1 0 0,0 0 0,1 1 0,-1-1 8,1 1 1,0 0 0,-1 0 0,1 0-1,-1 0 1,1 0 0,-1 0 0,0 0 0,1 0-1,-1 0 1,0 0 0,0 0 0,0 0-1,0 0 1,0 0 0,0 2 0,0-3-16,0 1-1,0-1 1,1 0 0,-1 1-1,0-1 1,0 0 0,0 1 0,0-1-1,-1 0 1,1 1 0,0-1-1,0 0 1,0 1 0,0-1 0,0 0-1,0 1 1,0-1 0,-1 0-1,1 1 1,0-1 0,0 0 0,0 0-1,-1 1 1,1-1 0,0 0-1,0 0 1,-1 1 0,1-1-1,0 0 1,-1 0 0,1 0 0,0 0-1,-1 1 1,-8-4 151,8 3-143,0 0 0,0 0 0,0 0 1,0 0-1,0-1 0,0 1 0,0 0 0,0 0 0,0-1 1,0 1-1,0-1 0,0 1 0,0-1 0,1 1 0,-1-1 0,0 0 1,0 1-1,1-1 0,-1 0 0,0 0 0,0-1 0,6 3-26,8 10 55,-12-10-50,0 1 0,0-1 1,0 0-1,0 0 0,0 0 0,0 0 1,0 0-1,0-1 0,0 1 0,1 0 1,-1 0-1,0-1 0,2 1 0,-2-1 1,-1 0 0,1 0 0,-1 0 0,1 0-1,-1 1 1,1-1 0,-1 0 0,1 0-1,-1 0 1,1 0 0,-1 1 0,1-1-1,-1 0 1,1 0 0,-1 1 0,1-1-1,-1 0 1,0 1 0,1-1 0,-1 0-1,0 1 1,1-1 0,-1 2 142,0-2-140,-1 0 5,1 0 1,-1 0-1,1 0 1,-1 0 0,1 0-1,-1 0 1,1 1-1,-1-1 1,1 0 0,-1 0-1,1 1 1,0-1-1,-1 0 1,1 1 0,-1-1-1,1 0 1,0 1-1,-1-1 1,1 1 0,-1 0-14,1-1 0,0 0 0,0 0 0,0 0 0,0 0 0,0 1 0,0-1 0,-1 0 0,1 0 0,0 0 0,0 0 0,0 0 0,0 1 0,-1-1 0,1 0 0,0 0 0,0 0 0,0 0 0,-1 0 0,1 0 0,0 0 0,0 0 0,0 0 0,-1 0 0,1 0 0,0 0 0,0 0 0,0 0 0,-1 0 0,1 0 0,0 0 0,0 0 0,-1 0 0,-2-1 0,6 0 0,-23 20 128,20-19-127,0 0 0,0 0 0,0 0 1,0 0-1,0 0 0,0-1 0,0 1 0,0 0 1,0 0-1,0 0 0,-1 0 0,1 0 1,0 0-1,0 0 0,0 0 0,0 0 0,0 0 1,0 0-1,0 0 0,0 0 0,0 0 0,0 0 1,0-1-1,0 1 0,0 0 0,-1 0 0,1 0 1,0 0-1,0 0 0,0 0 0,0 0 1,0 0-1,0 0 0,0 0 0,0 0 0,0 0 1,0 0-1,-1 0 0,1 0 0,0 0 0,0 0 1,0 0-1,0 0 0,0 1 0,0-1 1,0 0-1,0 0 0,0 0 0,0 0 0,0 0 1,0 0-1,0 0 0,-1 0 0,1 0 0,0 0 1,0 0-1,0 0 0,0 0 0,0 0 0,0 0 1,0 1-1,0-1 0,0 0 0,0 0 1,0 0-1,-2-2 47,1 2-44,0 1 1,0 0-1,0-1 1,-1 1-1,1 0 1,0 0-1,0 0 1,0 0-1,1 0 1,-1 0-1,0 0 1,0 0-1,0 0 1,1 0-1,-1 0 1,0 0-1,1 0 1,-1 1-1,1-1 1,0 0-1,-1 1 1,1-1-1,0 0 1,0 0-1,0 1 1,0-1-1,0 0 1,0 1-1,0-1 1,0 0-1,1 2 1,-1-2-3,0-1 1,0 0-1,0 1 0,0-1 1,0 0-1,0 1 0,0-1 1,0 1-1,0-1 0,0 0 1,0 1-1,0-1 0,0 0 1,0 1-1,0-1 0,0 1 1,0-1-1,-1 0 0,1 1 1,0-1-1,0 0 1,-1 0-1,1 1 0,0-1 1,-1 1-1,1-1-1,0 0 1,0 0-1,0 0 0,-1 0 1,1 0-1,0 1 1,0-1-1,0 0 0,0 0 1,0 0-1,0 0 0,0 0 1,0 1-1,0-1 0,-1 0 1,1 0-1,0 0 1,0 1-1,0-1 0,0 0 1,0 0-1,0 0 0,0 0 1,0 1-1,0-1 0,0 0 1,0 0-1,0 0 1,0 0-1,1 1 0,-1-1 1,0 0-1,0 0 0,0 0 1,0 0-1,0 1 1,0-1-1,0 0 0,0 0 1,0 0-1,1 0 0,-1 0 1,0 1-1,0-1 0,0 0 1,0 0-1,0 0 1,1 0-1,-1 1-1,-1 20 390,2-22-390,-1 0 0,1 0-1,0 0 1,0 0 0,-1 0-1,1 0 1,0 1 0,0-1-1,0 0 1,0 1 0,0-1-1,0 0 1,0 1 0,0-1-1,0 1 1,0 0 0,0-1-1,2 1 1,0-1 7,-1 1 1,0 0-1,0 0 0,0 0 0,0 1 0,0-1 1,0 0-1,0 1 0,0-1 0,0 1 0,0 0 1,0-1-1,0 1 0,0 0 0,0 0 0,0 1 1,-1-1-1,1 0 0,2 2 0,-3-6-369,0 0 0,1 0 0,-1 0 0,-1-1 0,1 1 1,0 0-1,-1-1 0,1-3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79"/>
    </inkml:context>
    <inkml:brush xml:id="br0">
      <inkml:brushProperty name="width" value="0.35" units="cm"/>
      <inkml:brushProperty name="height" value="0.35" units="cm"/>
      <inkml:brushProperty name="color" value="#FFFFFF"/>
    </inkml:brush>
  </inkml:definitions>
  <inkml:trace contextRef="#ctx0" brushRef="#br0">139 132 2833,'0'-12'657,"-2"-3"-625,2 14 3,0 0 1,-1 1-1,1-1 1,0 0-1,0 0 1,-1 0 0,1 0-1,0 0 1,-1 0-1,1 0 1,-1 0-1,1 0 1,-1 1 0,1-1-1,-1 0 1,0 0-1,1 1 1,-2-2 0,-3-2 56,-4-7 30,9 10-112,0 1 1,-1-1 0,1 1-1,0-1 1,-1 0 0,1 1 0,-1-1-1,1 1 1,-1 0 0,1-1 0,-1 1-1,0-1 1,1 1 0,-1 0-1,1-1 1,-1 1 0,0 0 0,1 0-1,-2-1 1,-15-3 65,-17-7 155,29-3-35,2 9 107,3 5-289,0-1-1,-1 1 1,1 0 0,0 0 0,-1 0-1,1-1 1,0 1 0,-1 0 0,1 0-1,0 0 1,-1 0 0,1 0 0,0 0-1,-1 0 1,1 0 0,0 0 0,-1 0-1,1 0 1,0 0 0,-1 0 0,1 0-1,0 0 1,-1 0 0,1 1-1,0-1 1,-1 0 0,1 0 0,-2 1 0,1-1 0,0 0-1,0 1 1,0-1 0,0 0 0,0 0 0,0 0 0,0 0 0,0 0 0,-1 0 0,1 0-1,0-1 1,0 1 0,0 0 0,0 0 0,0-1 0,-2 0 0,1-3-11,2 4 0,0-1 1,0 1-1,0 0 1,-1-1-1,1 1 1,0-1-1,0 1 0,0 0 1,-1 0-1,1-1 1,0 1-1,0 0 1,-1-1-1,1 1 1,0 0-1,-1 0 0,1-1 1,0 1-1,-1 0 1,1 0-1,0 0 1,-1 0-1,1 0 0,0-1 1,-1 1-1,1 0 1,0 0-1,-1 0 1,1 0-1,-1 0 1,1 0-1,0 0 0,-1 0 1,15 1 507,-10-11-115,-3 9-392,0 1 1,-1 0-1,1-1 0,0 1 1,0 0-1,0 0 1,-1 0-1,1 0 0,0 0 1,0 0-1,0 0 0,0 0 1,-1 0-1,1 0 1,0 0-1,0 0 0,0 1 1,-1-1-1,1 0 0,0 1 1,0-1-1,0 1 1,19 8 51,-17-8-100,0 0 1,-1 0-1,1-1 0,0 0 0,0 1 0,-1-1 0,1 0 0,0 0 0,0-1 1,-1 1-1,1-1 0,0 1 0,2-2 0,0 1-114,-1 0-1,0 0 1,0-1 0,0 0-1,0 0 1,0 0 0,6-4-1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3"/>
    </inkml:context>
    <inkml:brush xml:id="br0">
      <inkml:brushProperty name="width" value="0.35" units="cm"/>
      <inkml:brushProperty name="height" value="0.35" units="cm"/>
      <inkml:brushProperty name="color" value="#BE3EF2"/>
    </inkml:brush>
  </inkml:definitions>
  <inkml:trace contextRef="#ctx0" brushRef="#br0">29 172 3890,'0'-6'391,"0"-9"163,1 0 1,0 1-1,4-17 1,-1 17-361,-3 12-143,-1 0 0,1 0 0,-1 0 1,1 0-1,0 1 0,0-1 1,-1 0-1,2 0 0,-1 0 0,3-3 150,-4 3-101,0 1-32,1 0 0,-1 0-1,0-1 1,1 1 0,-1 0-1,0 0 1,0-1 0,0 1 0,0 0-1,0 0 1,-1-1 0,1 1 0,0 0-1,0 0 1,-1-1 0,1 1-1,-1 0 1,1 0 0,-1 0 0,1 0-1,-1 0 1,0 0 0,0 0 0,0 0-1,1 0 1,-1 0 0,0 0-1,0 0 1,0 0 0,0 1 0,0-1-1,0 0 1,-1 1 0,-1-2 0,-10 1 47,13 1-106,-1 0 0,0 0-1,1 1 1,-1-1 0,0 0 0,1 0 0,-1-1 0,0 1 0,1 0 0,-1 0 0,1 0 0,-1 0-1,0-1 1,1 1 0,-1 0 0,0 0 0,1-1 0,-1 1 0,1 0 0,-1-1 0,1 1 0,-1-1 0,1 1-1,-1-1 1,1 1 0,-1-1 0,1 1 0,0-1 0,-1 1 0,1-1 0,0 0 0,-3-2-239,4 12-390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0"/>
    </inkml:context>
    <inkml:brush xml:id="br0">
      <inkml:brushProperty name="width" value="0.35" units="cm"/>
      <inkml:brushProperty name="height" value="0.35" units="cm"/>
      <inkml:brushProperty name="color" value="#FFFFFF"/>
    </inkml:brush>
  </inkml:definitions>
  <inkml:trace contextRef="#ctx0" brushRef="#br0">5 104 2833,'-1'1'21,"1"-1"0,0 1 0,-1-1 0,1 1 0,-1-1 0,1 1 0,0 0 0,-1-1 0,1 1 0,0-1 0,0 1 0,0 0 0,-1-1 0,1 1 0,0 0 0,0-1 0,0 1 0,0 0 0,0 0 0,0-1 0,0 1 0,0 0 0,1-1 0,-1 1 0,2 6 764,-1-7-729,1 0 0,-1 0 0,0-1 0,1 1-1,-1 0 1,0-1 0,1 1 0,-1 0 0,0-1 0,0 1-1,0-1 1,1 0 0,-1 1 0,0-1 0,0 0-1,0 0 1,0 0 0,0 0 0,0 0 0,0 0 0,-1 0-1,1 0 1,0 0 0,0 0 0,-1 0 0,2-3 0,-2 1-39,1 0 0,-1 0 0,1 0 1,-1 0-1,0 0 0,0 0 0,0 0 1,-1 0-1,0-3 0,-1-19 83,2 22-236,0 1 0,1-1 0,-1 0 0,0 0 0,1 0 0,0 1 0,0-1 0,0 0 1,0 1-1,0-1 0,0 1 0,0-1 0,1 1 0,0-1 0,-1 1 0,4-4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1"/>
    </inkml:context>
    <inkml:brush xml:id="br0">
      <inkml:brushProperty name="width" value="0.35" units="cm"/>
      <inkml:brushProperty name="height" value="0.35" units="cm"/>
      <inkml:brushProperty name="color" value="#FFFFFF"/>
    </inkml:brush>
  </inkml:definitions>
  <inkml:trace contextRef="#ctx0" brushRef="#br0">53 29 3890,'-2'-2'931,"0"1"-909,1 0 1,-1-1-1,1 1 1,0 0-1,-1 0 1,0 0-1,1 0 1,-1 0-1,0 1 1,1-1-1,-1 1 1,0-1-1,-3 0 1,3 2 40,1-1 1,0 1 0,-1 0-1,1 0 1,0 0 0,0 0-1,0 0 1,0 0 0,0 0-1,0 1 1,0-1 0,0 0 0,0 0-1,0 1 1,1-1 0,-1 1-1,0-1 1,0 2 0,1-1-24,-1 0 0,0 0 0,1-1 0,-1 1 0,1 0 0,-1 0 0,1 0 0,0 0 1,0 0-1,0 0 0,0 0 0,0 0 0,0 0 0,1 2 0,0-4-29,-1 0 0,1 0 0,0 0 0,0 0 0,0 0 0,-1-1 1,1 1-1,0 0 0,0-1 0,-1 1 0,1 0 0,0-1 0,0 1 0,-1-1 0,1 1 0,0-1 0,-1 1 0,1-1 0,-1 1 0,2-2 0,15-16 221,-12 2-66,-5 15-152,0-1 1,0 1 0,0 0-1,0 0 1,0 0-1,0 0 1,1 0-1,-1 0 1,0 0 0,1 0-1,-1 0 1,1 0-1,-1 0 1,1 0-1,-1 0 1,1 0 0,-1 0-1,1 1 1,0-1-1,0 0 1,-1 0-1,1 1 1,0-1-1,0 0 1,2 0 0,-3 1-15,0 0 1,1 1 0,-1-1 0,0 0-1,1 0 1,-1 1 0,0-1 0,0 0-1,1 1 1,-1-1 0,0 1-1,0-1 1,0 0 0,0 1 0,1-1-1,-1 1 1,0-1 0,0 0 0,0 1-1,0-1 1,0 1 0,0-1 0,0 0-1,0 1 1,0-1 0,0 1 0,0-1-1,0 1 1,0-1 0,-1 0-1,1 1 1,0-1 0,0 1 0,0-1-1,-1 0 1,1 1 0,-8 22 77,6-20-42,-5 12 208,5-12-242,0 0-1,1 1 1,-1-1-1,1 0 1,0 0 0,0 1-1,0-1 1,0 1-1,0-1 1,1 4-1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2"/>
    </inkml:context>
    <inkml:brush xml:id="br0">
      <inkml:brushProperty name="width" value="0.35" units="cm"/>
      <inkml:brushProperty name="height" value="0.35" units="cm"/>
      <inkml:brushProperty name="color" value="#FFFFFF"/>
    </inkml:brush>
  </inkml:definitions>
  <inkml:trace contextRef="#ctx0" brushRef="#br0">40 1 3682,'1'1'8,"-1"0"1,5 22 2911,-3-14-2914,-1 0 0,1 1 0,-1 12 0,-1 3 96,0-4 141,-2 32-1,2-53-222,0 0-1,0 1 1,0-1-1,0 0 1,0 1-1,0-1 1,0 0-1,0 0 1,0 1-1,0-1 1,0 0 0,0 0-1,0 1 1,0-1-1,0 0 1,0 0-1,-1 1 1,1-1-1,0 0 1,0 0 0,0 1-1,0-1 1,0 0-1,-1 0 1,1 0-1,0 1 1,0-1-1,0 0 1,-1 0 0,1 0-1,0 0 1,0 1-1,-1-1 1,1 0-1,0 0 1,0 0-1,-1 0 1,1 0-1,0 0 1,0 0 0,-1 0-1,1 0 1,-1 0-1,-6 3 97,12 14-73,-6-11 22,0-2-51,0-1 0,1 1 1,-1-1-1,0 1 0,-1-1 1,1 1-1,0-1 0,-1 0 1,0 0-1,0 0 0,0 0 1,-4 4-1,4-5-262,4-3 189,0 0 117,-3 4 47,-6 2 60,6-4-149,0-1 0,0 0-1,1 1 1,-1-1-1,0 0 1,0 1 0,1 0-1,-1-1 1,0 1 0,1-1-1,-1 1 1,0 0 0,1-1-1,-1 2 1,1 0-10,0 0 0,0 1 0,0-1 0,1 0 0,-1 0 0,1 0 0,-1 0 0,1 0 0,2 3 0,-1 0 5,-1 0 0,1 0 1,-1 1-1,1-1 1,-1 7-1,-1-11-11,0-1 0,2-3 16,0 1 0,0 0 0,1 0 0,-1 1 0,1-1 0,0 0 0,4-1 0,-6 3-11,1 0-1,-1 0 1,1 0-1,-1 0 1,1 0-1,-1-1 1,1 1-1,-1 0 1,0-1-1,1 1 1,-1-1-1,0 0 1,1 1-1,-1-1 1,0 0 0,0 0-1,1 0 1,-1 0-1,0 0 1,0 0-1,0 0 1,0 0-1,0 0 1,-1 0-1,1-1 1,0 1-1,0 0 1,-1-1-1,1 1 1,0-2-1,0-4 16,1-1 0,-1 1-1,-1-1 1,1 0 0,-2-7-1,1 8-208,0 1 1,0-1-1,1 1 0,-1-1 0,3-8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3"/>
    </inkml:context>
    <inkml:brush xml:id="br0">
      <inkml:brushProperty name="width" value="0.35" units="cm"/>
      <inkml:brushProperty name="height" value="0.35" units="cm"/>
      <inkml:brushProperty name="color" value="#FFFFFF"/>
    </inkml:brush>
  </inkml:definitions>
  <inkml:trace contextRef="#ctx0" brushRef="#br0">36 1 2833,'-2'1'99,"0"0"-1,0 0 1,0 0-1,1 1 1,-1-1-1,0 1 1,1-1-1,-1 1 1,1 0-1,-1-1 1,1 1-1,-2 3 1,3-4-32,-1-1 0,0 1 0,1 0-1,-1 0 1,0-1 0,1 1 0,-1 0 0,1 0 0,-1-1 0,1 1 0,0 0 0,-1 0-1,1 0 1,0 0 0,0 0 0,-1 0 0,1 0 0,0 1 0,-4 25 447,5-26-512,1 0 0,-1 1 0,1-1 0,-1 0 0,0 0 0,1 1 0,-1-1 0,0 1 0,0 0 0,0-1 0,1 4 0,0 0 160,2 9 687,-4-14-835,0 1 1,0-1-1,0 0 0,0 0 0,0 1 0,0-1 1,-5 7 847,5-6-859,0-1 1,1 1 0,-1 0 0,0-1 0,1 1-1,-1-1 1,0 1 0,1 0 0,-1-1 0,1 1 0,-1-1-1,1 0 1,0 1 0,-1-1 0,1 1 0,-1-1 0,1 0-1,0 1 1,-1-1 0,1 0 0,1 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4"/>
    </inkml:context>
    <inkml:brush xml:id="br0">
      <inkml:brushProperty name="width" value="0.35" units="cm"/>
      <inkml:brushProperty name="height" value="0.35" units="cm"/>
      <inkml:brushProperty name="color" value="#FFFFFF"/>
    </inkml:brush>
  </inkml:definitions>
  <inkml:trace contextRef="#ctx0" brushRef="#br0">5 1 2833,'-4'12'2492,"5"-7"-2166,13 42 810,-14-44-1063,-4-10 86,-3-14 73,8 17-232,1 6 0,-2 5 0,0-6-125,0 0-1,0 0 0,-1 1 0,1-1 1,0 0-1,0 0 0,1 0 1,-1 1-1,0-1 0,0 0 0,1 0 1,-1 0-1,0 1 0,1-1 0,0 2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5"/>
    </inkml:context>
    <inkml:brush xml:id="br0">
      <inkml:brushProperty name="width" value="0.35" units="cm"/>
      <inkml:brushProperty name="height" value="0.35" units="cm"/>
      <inkml:brushProperty name="color" value="#FFFFFF"/>
    </inkml:brush>
  </inkml:definitions>
  <inkml:trace contextRef="#ctx0" brushRef="#br0">16 32 3314,'-11'-32'3066,"15"42"-2676,-2-6-373,0 0 61,0 0-1,0 0 1,1 0 0,0-1-1,5 7 1,10 11 208,-13 10 651,-3-29-918,-1-1-12,0 0 0,1 0-1,-2 0 1,1 0-1,0 0 1,0 0 0,0 0-1,0 1 1,-1-1 0,1 0-1,-1 1 1,1-1-1,-1 0 1,1 1 0,-1-1-1,0 1 1,1-1 0,-1 1-1,0 2 1,0-4-4,0 0 1,-1 0 0,1 0 1,0 0-1,0 0 0,0 0 1,0 0-1,0 0 0,-1 0 1,1 0-1,0 0 0,0 0 0,0 0 1,0 0-1,0 0 0,0 0 1,0 0-1,-1 0 0,1-1 0,0 1 1,0 0-1,0 0 0,0 0 1,0 0-1,0 0 0,0 0 0,0 0 1,-1 0-1,1 0 0,0-1 1,0 1-1,0 0 0,0 0 0,0 0 1,0 0-1,0 0 0,0 0 1,0-1-1,0 1 0,0 0 1,0 0-1,0 0 0,0 0 0,0 0 1,0 0-1,0-1 0,0 1 1,0 0-1,0 0 0,0 0 0,0 0 1,0 0-1,0 0 0,0 0 1,0-1-1,0 1 0,0 0 0,1 0 1,-1 0-1,0-2 2,0 4 8,0 11 30,1 19 20,-1-32-63,0 0-1,0 0 1,0 1 0,0-1-1,0 0 1,0 0-1,0 0 1,0 1 0,0-1-1,0 0 1,0 0 0,0 0-1,0 1 1,0-1-1,0 0 1,0 0 0,0 1-1,0-1 1,0 0-1,0 0 1,0 0 0,0 1-1,-1-1 1,1 0 0,0 0-1,0 0 1,0 0-1,0 1 1,0-1 0,-1 0-1,1 0 1,0 0-1,0 0 1,0 0 0,-1 0-1,1 1 1,-7-7 69,-5-14-123,12 19 13,-1-2 40,-1 1 0,0-1 0,1 0 0,-1 1 0,0-1 0,0 1 0,-1 0 0,1 0 0,0-1 0,-1 2 0,1-1 0,-1 0 0,0 0 0,1 1 0,-1-1 0,0 1 0,-4-1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6"/>
    </inkml:context>
    <inkml:brush xml:id="br0">
      <inkml:brushProperty name="width" value="0.35" units="cm"/>
      <inkml:brushProperty name="height" value="0.35" units="cm"/>
      <inkml:brushProperty name="color" value="#FFFFFF"/>
    </inkml:brush>
  </inkml:definitions>
  <inkml:trace contextRef="#ctx0" brushRef="#br0">59 23 3073,'0'0'379,"-15"-22"275,11 24-436,1 0 1,0 0 0,-1 0-1,1 1 1,0-1-1,0 1 1,0 0-1,1 0 1,-1 0-1,1 0 1,-1 1 0,-2 5-1,5-8-216,0 0 0,-1 0 0,1 0-1,0-1 1,-1 1-1,1 0 1,0 0 0,0 0-1,0 0 1,0 0-1,0 0 1,0 0 0,0 0-1,0-1 1,0 1-1,1 0 1,0 2 117,20 20 1015,-14-19-1067,1 1 140,-8-5-203,0 0-1,0 0 1,0 1-1,1-1 1,-1 0-1,0 0 1,0 0-1,0 0 1,0 0-1,0 0 1,0 1-1,0-1 1,0 0-1,0 0 1,0 0-1,0 0 1,0 1-1,0-1 1,0 0-1,0 0 1,0 0-1,0 0 1,0 1-1,0-1 1,0 0-1,0 0 1,0 0-1,0 0 1,0 0-1,0 1 1,0-1-1,0 0 1,0 0-1,0 0 1,0 0-1,0 0 1,-1 1-1,1-1 1,0 0-1,0 0 1,0 0-1,3 33 232,-3-32-237,-1 0 0,1 0 0,0 0 0,0 1 0,0-1-1,0 0 1,1 0 0,-1 0 0,0 0 0,0 1 0,1-1 0,-1 0 0,1 0 0,-1 0-1,1 0 1,-1 0 0,1 0 0,0 0 0,-1 0 0,1 0 0,0 0 0,1 0-1,-1 0-3,1-1 0,0 1-1,0-1 1,-1 1-1,1-1 1,0 0 0,0 0-1,0 0 1,-1 0-1,4 0 1,7-1-3,-11 6 412,-1-5-403,0 0-1,0 0 1,0 0 0,0 0 0,0 0 0,0 0 0,0 0 0,0 0 0,0 0 0,0 0 0,0 0 0,0 0 0,0 0 0,0 0 0,0 0 0,0 0-1,0 0 1,1 0 0,-1 0 0,0 0 0,0 0 0,0 0 0,0 0 0,0 0 0,0 0 0,0 0 0,0 0 0,0 0 0,0 0 0,0 0-1,0 0 1,0 0 0,0 0 0,0 1 0,4-50 112,-3 46-112,0 0 0,0 1 0,0-1 0,0 1 0,1-1 0,0 1 0,-1-1 0,4-2 0,-4 4 0,1-1 0,-1 0 0,0 1 0,1-1 0,-1 0 0,0 0 0,0 0 0,0 0 0,0 0 0,-1 0 0,1 0 0,0-4 0,-1 10 38,0 2 144,7-11-66,-4 3-70,-4 5 62,1-2-95,-1 0 0,1 0 0,-1 0 0,1 0 1,0 0-1,-1 0 0,1 0 0,0 0 0,0 0 0,0 0 0,0 0 0,0 0 1,0 0-1,0 0 0,0 0 0,0 0 0,0 0 0,1 0 0,-1 2 1,2 0 1,-1-1 0,0 1 0,0 1 0,0-1 0,0 0 0,0 0 0,-1 0 1,1 0-1,-1 0 0,0 1 0,0-1 0,0 0 0,-1 0 0,1 0 0,-1 1 0,1-1 1,-3 5-1,2-7-3,0 0 1,1 0-1,-1 0 1,0 0 0,0 0-1,0-1 1,0 1-1,0 0 1,0-1 0,0 1-1,0-1 1,0 1-1,0-1 1,0 1-1,0-1 1,-1 0 0,1 1-1,0-1 1,0 0-1,0 0 1,-2 0 0,1 0-11,1 0 0,-1 0 0,1 1 0,-1-1 0,1 0 0,-1 1 0,1-1 0,-1 1 0,1-1 1,0 1-1,-1 0 0,-1 1 0,1 0 11,0 1 1,0-1-1,0 0 1,0 1-1,1-1 0,-1 1 1,1 0-1,-1 2 1,-13 19-23,10-17 9,5-6 0,-1 0 0,1-1 0,-1 1 0,0 0 0,1 0 0,-1 0 0,0-1 0,1 1 0,-1 0 0,0-1 0,0 1 0,0-1 0,1 1 0,-1-1 0,0 1 0,0-1 0,0 0 0,0 1 0,0-1 0,0 0 0,0 0 0,-2 1 0,0-1-155,5 0 134,-2 0-11,1-1 0,-1 1 0,0 0-1,1 0 1,-1 0 0,0-1 0,0 1 0,1 0-33,-1-1 33,0 1 0,1 0 0,-1-1-1,0 1 1,0 0 0,0-1 0,0 1-1,1 0 1,-1-1 0,0 1 0,0 0 0,0-1-1,0 1 1,0 0 0,0-1 0,0 1 0,0-1-1,0 1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9T08:27:36.087"/>
    </inkml:context>
    <inkml:brush xml:id="br0">
      <inkml:brushProperty name="width" value="0.35" units="cm"/>
      <inkml:brushProperty name="height" value="0.35" units="cm"/>
      <inkml:brushProperty name="color" value="#BE3EF2"/>
    </inkml:brush>
  </inkml:definitions>
  <inkml:trace contextRef="#ctx0" brushRef="#br0">7 425 3490,'0'-13'-19,"0"1"0,1-1 1,1 1-1,0-1 0,1 1 1,0-1-1,0 1 0,2 0 1,1-47 3587,-7 59-3472,1-1 0,-1 1 0,0 0 0,0-1 0,0 1 0,0 0 0,0 0 0,1 0 0,-1 0 0,0 0 0,0 0 0,0 0 0,-1 0 0,1 0-68,1 0 0,-1 0 0,1 1 0,-1-1 0,1 0 0,-1 0 0,0 1 0,1-1 0,-1 1 0,1-1 0,-1 0 0,1 1 0,-1-1 0,1 1 0,0-1 0,-1 1-1,1-1 1,0 1 0,-1 0 0,1-1 0,0 1 0,0-1 0,-1 1 0,1 0 0,0-1 0,0 1 0,0-1 0,0 1 0,0 0 0,0-1 0,0 1 0,0 1 0,0-1-32,0 0 0,0 0 0,0 1 0,-1-1 0,1 0 0,0 0 0,0 0 0,-1 1 0,1-1-1,-1 0 1,1 0 0,-1 0 0,0 0 0,1 0 0,-2 1 0,5-44 137,6 6-28,-9 35 37,-1 0-113,1-1 0,0 0-1,0 1 1,1-1 0,-1 0-1,0 1 1,1-1 0,-1 1-1,0-1 1,1 1 0,0-1-1,-1 1 1,1-1 0,0 1-1,0-1 1,0 1 0,0 0-1,0 0 1,1-2 0,-2 3-23,0 0 0,0 0 0,0-1 0,0 1 0,0 0 0,0 0 0,0-1 0,0 1 0,0 0 0,0 0 0,0-1 0,0 1 0,0 0 0,0 0 0,0-1 1,0 1-1,0 0 0,0 0 0,0-1 0,-1 1 0,1 0 0,0 0 0,0 0 0,0-1 0,0 1 0,0 0 0,-1 0 0,1 0 0,0 0 0,0 0 0,0-1 0,-1 1 0,1 0 0,0 0 1,0 0-1,-1 0 0,1 0 0,-1-2 208,2 1-204,-1 0 0,1 0 1,-1-1-1,1 1 1,-1 0-1,1 0 0,-1 0 1,1 0-1,-1 0 1,0 0-1,0-1 0,0 1 1,0 0-1,0 0 1,0 0-1,0-1 1,0 0-1,0 1-4,0 1 0,0 0 0,-1-1 0,1 1 0,0-1 0,0 1 0,-1-1 0,1 1-1,0 0 1,-1-1 0,1 1 0,0 0 0,-1-1 0,1 1 0,0 0 0,-1-1 0,1 1 0,-1 0 0,1 0 0,-1 0 0,1-1 0,0 1 0,-1 0 0,1 0 0,-1 0 0,1 0 0,-1 0-1,1 0 1,-1 0 0,1 0 0,-1 0 0,1 0 0,-1 0 0,1 0 0,-1 0 0,1 0 0,-1 1 0,1-1 0,0 0 0,-1 0 0,1 0 0,-1 1 0,1-1 0,-1 0 0,1 0-1,0 1 1,-1-1 0,1 1 0,0-1 0,-1 0 0,1 1 0,-1 0 64,6-20-55,0 9-11,-4 10-2,-1 0 0,0 0 0,1-1 1,-1 1-1,0 0 0,1 0 0,-1-1 0,0 1 0,0 0 0,1-1 0,-1 1 0,0 0 0,0-1 0,0 1 0,1 0 0,-1-1 0,0 1 0,0-1 1,0 1-1,0 0 0,0-1 0,0 1 0,0-1 0,0 1 0,0 0 0,0-1 0,0 1 0,0-1 0,0 1 0,0 0 0,0-1 0,0 1 0,-1 0 0,1-1 1,0 1-1,0-1 0,0 1 0,-1 0 0,1-1 0,0 1 0,0 0 0,-1 0 0,1-1 0,0 1 0,-1 0 0,1 0 0,0-1 0,-1 1 0,1 0 1,0 0-1,-1 0 0,1 0 0,0-1 0,-1 1 0,1 0 0,-1 0 0,1 0 0,0 0 0,-1 0 0,0 0 0,7-7 309,-6 6-298,0 1-1,-1-1 1,1 1-1,0-1 1,0 1-1,0-1 0,0 1 1,0-1-1,0 1 1,0-1-1,0 1 1,0-1-1,0 1 0,0-1 1,0 1-1,0-1 1,1 1-1,-1-1 1,0 1-1,0-1 0,0 1 1,1 0-1,-1-1 1,0 1-1,1-1 1,-1 1-1,1-1 1,2-5-3,-2 3 2,0 1-1,1-1 1,-1 1-1,0 0 1,1 0 0,0 0-1,3-4 1,7-8 771,-11 14-784,-1 1 0,0-2 19,-1-1 170,-3 7-64,2-3-119,0 0 0,-1 1 0,1-1 0,0 0 0,-1 0 1,1-1-1,-1 1 0,0 0 0,1-1 0,-5 2 0,-1-2 25,8-6 25,1-3-31,-5 0-118,6-4 74,1 8 19,39-18 112,-41 21-112,-1 1 0,0 0 0,1 0 0,-1 0 0,0-1 0,1 1 0,-1 0 0,0 0 0,1 0 0,-1 0 0,1 0 0,-1 0 0,0 0 0,1 0 0,-1 0 0,0 0 0,1 0 0,-1 0 0,1 0 0,-1 0 0,0 0 0,1 1 0,-1-1 0,0 0 0,1 0 0,-1 0 0,0 0 0,1 1 0,-1-1 0,0 0 0,0 0 0,1 1 0,-1-1 0,0 1 0,7 14 0,-6-12 0,-1-2 2,1-1 0,-1 0 0,0 1 0,0-1 0,1 0 0,-1 0 0,0 1 0,0-1 0,1 0 0,-1 0 0,0 1 0,1-1 0,-1 0-1,0 0 1,1 0 0,-1 0 0,1 0 0,-1 1 0,0-1 0,1 0 0,-1 0 0,0 0 0,1 0 0,-1 0 0,1 0 0,-1 0 0,0 0 0,1 0 0,-1-1 0,0 1 0,1 0-1,-1 0 1,1 0 0,-1 0 0,4-1 10,-4 1-10,0 0-1,0 0 0,0 0 1,1 0-1,-1 0 0,0 0 1,0 0-1,0 0 0,0 0 1,0 1-1,0-1 0,1 0 1,-1 0-1,0 0 0,0 0 1,0 0-1,0 0 0,0 0 1,0 1-1,0-1 0,0 0 1,0 0-1,0 0 0,0 0 1,0 0-1,1 1 0,-1-1 1,0 0-1,0 0 0,0 0 1,0 0-1,0 0 0,0 1 1,0-1-1,0 0 0,0 0 0,-1 0 1,1 0-1,0 0 0,0 1 1,0-1-1,0 0 0,0 0 1,0 0-1,0 0 0,0 7 18,6 23 77,-3-5-16,-2 31-5,3-52-66,-3-4-8,-1 1 0,1-1 0,-1 0 0,1 1 0,-1-1 0,1 1 0,-1-1 0,1 0 0,-1 1 0,1-1 0,-1 1-1,0-1 1,1 1 0,-1 0 0,0-1 0,1 1 0,-1-1 0,0 1 0,0 0 0,0-1 0,1 1 0,-1-1 0,0 1 0,0 0 0,0-1 0,0 1 0,0 0 0,0-1-1,0 2 1,-4 13-12,1 1 0,-2 26 0,4-31-49,-1 13-314,2 40 0,1-53-985,0 1 1,6 21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39"/>
    </inkml:context>
    <inkml:brush xml:id="br0">
      <inkml:brushProperty name="width" value="0.05" units="cm"/>
      <inkml:brushProperty name="height" value="0.05" units="cm"/>
      <inkml:brushProperty name="color" value="#BE3EF2"/>
    </inkml:brush>
  </inkml:definitions>
  <inkml:trace contextRef="#ctx0" brushRef="#br0">52 29 3314,'-3'-4'399,"1"1"-338,-1 1-1,1-1 0,-1 1 1,1-1-1,-1 1 0,0 0 1,1 0-1,-1 0 0,-5-2 1,7 6 47,0 0 0,1 0 1,-1 1-1,0-1 0,1 0 1,-1 0-1,1 0 0,-1 0 1,1 0-1,0 1 0,0 1 1,0 0-107,-11 67-1939,10-57 1328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48"/>
    </inkml:context>
    <inkml:brush xml:id="br0">
      <inkml:brushProperty name="width" value="0.35" units="cm"/>
      <inkml:brushProperty name="height" value="0.35" units="cm"/>
      <inkml:brushProperty name="color" value="#BE3EF2"/>
    </inkml:brush>
  </inkml:definitions>
  <inkml:trace contextRef="#ctx0" brushRef="#br0">0 47 3490,'3'-3'1472,"-1"-1"-1472,0-2-176,2 1 176,1 0-160,1-1 160,-1 1 0,0 0 0,-3 1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4"/>
    </inkml:context>
    <inkml:brush xml:id="br0">
      <inkml:brushProperty name="width" value="0.35" units="cm"/>
      <inkml:brushProperty name="height" value="0.35" units="cm"/>
      <inkml:brushProperty name="color" value="#BE3EF2"/>
    </inkml:brush>
  </inkml:definitions>
  <inkml:trace contextRef="#ctx0" brushRef="#br0">67 158 3890,'-4'3'583,"3"-2"-437,0 0 0,-1-1-1,1 0 1,0 1 0,0-1 0,-1 1 0,1-1-1,0 0 1,-1 0 0,1 0 0,0 0 0,-1 0 0,1 0-1,-2 0 1,3 0-146,-1 0-1,0 0 1,0 0 0,1 0-1,-1 0 1,0 0-1,0 0 1,1 0 0,-1-1-1,0 1 1,0 0 0,1 0-1,-1-1 1,0 1-1,1 0 1,-1-1 0,0 1-1,1 0 1,-1-1 0,1 1-1,-1-1 1,1 1-1,-1-1 1,1 0 0,-1 1-1,1-1 1,-1 1 0,1-1-1,0 0 1,-1 1-1,1-1 1,0 0 0,0 1-1,-1-1 1,1 0-1,0 0 1,0 1 0,0-1-1,0 0 1,0 0 0,0 1-1,0-1 1,0 0-1,1 0 1,2-4 96,0 1 0,1 0 0,-1 0 0,1 0 0,0 1 0,0-1 0,9-4 0,-12 7-72,1 0-1,0 0 1,0 0 0,-1 0-1,1-1 1,-1 1-1,1 0 1,-1-1-1,1 1 1,-1-1-1,2-2 1,-1 2-18,-2 1 18,0 1 0,1-1 0,-1 1 0,0-1 0,0 1 1,1 0-1,-1-1 0,0 1 0,1-1 0,-1 1 0,0 0 1,1-1-1,-1 1 0,0 0 0,1-1 0,-1 1 0,1 0 1,-1 0-1,1-1 0,-1 1 0,1 0 0,-1 0 0,1 0 1,-1 0-1,1 0 0,-1 0 0,1 0 0,-1 0 0,1 0 1,-1 0-1,1 0 0,-1 0 0,2 0 0,-19-33 1708,17 32-1731,-1 0-1,1 1 1,0-1 0,0 0 0,-1 1 0,1-1 0,-1 0-1,1 1 1,-1-1 0,1 1 0,-1-1 0,1 0 0,-1 1-1,1-1 1,-1 1 0,1 0 0,-1-1 0,0 1 0,1-1-1,-1 1 1,0 0 0,1 0 0,-1-1 0,0 1 0,0 0-1,1 0 1,-1 0 0,0 0 0,0 0 0,-1 0 0,-22 9-9,3-1 126,20-7-71,-8 8 366,5-9-176,2-8-70,5 3-257,-3 5 91,0 0 1,-1 0-1,1 0 1,0 0-1,0 0 1,0 0 0,0 0-1,0 0 1,-1 0-1,1 0 1,0 0-1,0 0 1,0 0-1,0 0 1,0 0-1,0-1 1,-1 1-1,1 0 1,0 0-1,0 0 1,0 0-1,0 0 1,0 0-1,0-1 1,0 1-1,0 0 1,0 0-1,0 0 1,0 0-1,0 0 1,0-1-1,-1 1 1,1 0 0,0 0-1,0 0 1,0 0-1,1 0 1,-1-1-1,0 1 1,0 0-1,0 0 1,0 0-1,0 0 1,0 0-1,0-1 1,0 1-1,0 0 1,0 0-1,0 0 1,0 0-1,0 0 1,0 0-1,1-1 1,-1 1-1,0 0 1,0 0-1,0 0 1,0 0-1,0 0 1,0 0 0,1 0-1,-1 0 1,0 0-1,0 0 1,0 0-1,0 0 1,0-1-1,1 1 1,-1 0-1,0 0-1,2-1 7,0 1 0,0-1 0,0 1 0,0-1 0,0 0 0,-1 0 0,1 0 0,0 0 0,0 0 0,-1-1 0,1 1 0,0 0 0,-1-1 0,0 1 0,3-4 0,0-3 20,-4 7-25,0 1 0,1-1 0,-1 1 0,0-1 0,0 1 0,1-1 0,-1 1 0,0-1 0,1 1-1,-1-1 1,0 1 0,1-1 0,-1 1 0,1 0 0,-1-1 0,0 1 0,1 0 0,-1-1 0,1 1 0,-1 0 0,1-1-1,0 1 1,-1 0 0,1 0 0,-1 0 0,1 0 0,-1 0 0,1 0 0,-1-1 0,1 1 0,0 0 0,-1 1-1,1-1 1,-1 0 0,2 0 0,-1-1-2,-1 1 0,0-1 0,0 1 0,0 0 0,0 0 0,0 0 0,0 0 0,0 0 0,1 0 0,-1 0 0,0 0 0,0 0 0,0 0 0,0-1 0,0 1 0,0 0 0,1 0 0,-1 0 0,0 0 0,0 0 0,0 0 0,0 0 0,0 0 0,0 0 0,1 0 0,-1 0 0,0 0 0,0 0 0,0 0 0,0 0 0,0 0 0,1 0 0,-1 0 0,0 0 0,0 0 0,0 1 0,0-1 0,0 0 0,0 0 0,0 0 0,1 0 0,-1 0 0,0 0 0,0 0 0,0 0 0,0 0 0,0 1 0,0-1 0,0 0 0,0 0 0,0 0 0,0 0 0,0 0 0,0 0 0,1 1 0,-1-1 0,0 0 0,0 0 0,0 0 0,0 0 0,0 1 0,15 9 336,-14-9-331,-1-1 0,1 0 0,-1 1 0,1-1-1,-1 1 1,1-1 0,-1 1 0,1-1 0,-1 1-1,0-1 1,1 1 0,-1-1 0,0 1-1,1-1 1,-1 1 0,0-1 0,0 1 0,0 0-1,1-1 1,-1 1 0,0 0 0,0 0-6,0 0 1,1 1 0,-1-1-1,0 0 1,1 0-1,-1 0 1,1 0 0,-1 0-1,1 0 1,0 0-1,-1 0 1,1 0 0,0-1-1,0 1 1,-1 0-1,1 0 1,0-1-1,0 1 1,0 0 0,0-1-1,0 1 1,1 0-1,-1 0 1,0-1 0,0 1 0,0 0 0,0 0 0,0 0 0,-1 1 0,1-1 0,0 0 0,0 0 0,-1 0 0,1 0 0,-1 1 0,1-1 0,-1 0 0,0 1 0,0-1 0,1 0 0,-1 1 0,0-1 0,0 0 0,0 2 0,-15 22-114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59"/>
    </inkml:context>
    <inkml:brush xml:id="br0">
      <inkml:brushProperty name="width" value="0.35" units="cm"/>
      <inkml:brushProperty name="height" value="0.35" units="cm"/>
      <inkml:brushProperty name="color" value="#FFFFFF"/>
    </inkml:brush>
  </inkml:definitions>
  <inkml:trace contextRef="#ctx0" brushRef="#br0">62 5 2401,'1'-4'392,"-5"9"-112,4-4-220,0-1-1,-1 1 1,1 0-1,-1 0 1,0-1-1,1 1 1,-1-1-1,1 1 1,-1 0-1,0-1 0,0 1 1,1-1-1,-1 1 1,-1-1-1,2 0-34,-1 1 0,1-1 0,0 0 0,0 0 0,-1 0 0,1 0 0,0 0 0,-1 0 0,1 0 0,0 0 0,0 0 0,0 1 0,-1-1 0,1 0 75,-1 1-75,1-1 0,0 0 0,0 0 0,0 1 0,0-1 0,-1 0 0,1 0 0,0 1 0,0-1 0,0 0 0,0 0 0,0 1 0,0-1 0,0 0 0,0 0 0,0 1 0,0-1 0,0 0 0,0 0 0,0 1 0,0-1 0,0 0 0,0 1 0,0-1 0,0 0 0,0 0 0,1 1 0,-1-1 0,0 0 0,0 0 0,0 1 0,1-1 75,-1 0-75,0 1 1,0-1-1,1 0 0,-1 0 0,0 0 0,1 1 0,-1-1 8,1 1 1,0 0 0,-1 0 0,1 0-1,-1 0 1,1 0 0,-1 0 0,0 0 0,1 0-1,-1 0 1,0 0 0,0 0 0,0 0-1,0 0 1,0 0 0,0 2 0,0-3-16,0 1-1,0-1 1,1 0 0,-1 1-1,0-1 1,0 0 0,0 1 0,0-1-1,-1 0 1,1 1 0,0-1-1,0 0 1,0 1 0,0-1 0,0 0-1,0 1 1,0-1 0,-1 0-1,1 1 1,0-1 0,0 0 0,0 0-1,-1 1 1,1-1 0,0 0-1,0 0 1,-1 1 0,1-1-1,0 0 1,-1 0 0,1 0 0,0 0-1,-1 1 1,-8-4 151,8 3-143,0 0 0,0 0 0,0 0 1,0 0-1,0-1 0,0 1 0,0 0 0,0 0 0,0-1 1,0 1-1,0-1 0,0 1 0,0-1 0,1 1 0,-1-1 0,0 0 1,0 1-1,1-1 0,-1 0 0,0 0 0,0-1 0,6 3-26,8 10 55,-12-10-50,0 1 0,0-1 1,0 0-1,0 0 0,0 0 0,0 0 1,0 0-1,0-1 0,0 1 0,1 0 1,-1 0-1,0-1 0,2 1 0,-2-1 1,-1 0 0,1 0 0,-1 0 0,1 0-1,-1 1 1,1-1 0,-1 0 0,1 0-1,-1 0 1,1 0 0,-1 1 0,1-1-1,-1 0 1,1 0 0,-1 1 0,1-1-1,-1 0 1,0 1 0,1-1 0,-1 0-1,0 1 1,1-1 0,-1 2 142,0-2-140,-1 0 5,1 0 1,-1 0-1,1 0 1,-1 0 0,1 0-1,-1 0 1,1 1-1,-1-1 1,1 0 0,-1 0-1,1 1 1,0-1-1,-1 0 1,1 1 0,-1-1-1,1 0 1,0 1-1,-1-1 1,1 1 0,-1 0-14,1-1 0,0 0 0,0 0 0,0 0 0,0 0 0,0 1 0,0-1 0,-1 0 0,1 0 0,0 0 0,0 0 0,0 0 0,0 1 0,-1-1 0,1 0 0,0 0 0,0 0 0,0 0 0,-1 0 0,1 0 0,0 0 0,0 0 0,0 0 0,-1 0 0,1 0 0,0 0 0,0 0 0,0 0 0,-1 0 0,1 0 0,0 0 0,0 0 0,-1 0 0,-2-1 0,6 0 0,-23 20 128,20-19-127,0 0 0,0 0 0,0 0 1,0 0-1,0 0 0,0-1 0,0 1 0,0 0 1,0 0-1,0 0 0,-1 0 0,1 0 1,0 0-1,0 0 0,0 0 0,0 0 0,0 0 1,0 0-1,0 0 0,0 0 0,0 0 0,0 0 1,0-1-1,0 1 0,0 0 0,-1 0 0,1 0 1,0 0-1,0 0 0,0 0 0,0 0 1,0 0-1,0 0 0,0 0 0,0 0 0,0 0 1,0 0-1,-1 0 0,1 0 0,0 0 0,0 0 1,0 0-1,0 0 0,0 1 0,0-1 1,0 0-1,0 0 0,0 0 0,0 0 0,0 0 1,0 0-1,0 0 0,-1 0 0,1 0 0,0 0 1,0 0-1,0 0 0,0 0 0,0 0 0,0 0 1,0 1-1,0-1 0,0 0 0,0 0 1,0 0-1,-2-2 47,1 2-44,0 1 1,0 0-1,0-1 1,-1 1-1,1 0 1,0 0-1,0 0 1,0 0-1,1 0 1,-1 0-1,0 0 1,0 0-1,0 0 1,1 0-1,-1 0 1,0 0-1,1 0 1,-1 1-1,1-1 1,0 0-1,-1 1 1,1-1-1,0 0 1,0 0-1,0 1 1,0-1-1,0 0 1,0 1-1,0-1 1,0 0-1,1 2 1,-1-2-3,0-1 1,0 0-1,0 1 0,0-1 1,0 0-1,0 1 0,0-1 1,0 1-1,0-1 0,0 0 1,0 1-1,0-1 0,0 0 1,0 1-1,0-1 0,0 1 1,0-1-1,-1 0 0,1 1 1,0-1-1,0 0 1,-1 0-1,1 1 0,0-1 1,-1 1-1,1-1-1,0 0 1,0 0-1,0 0 0,-1 0 1,1 0-1,0 1 1,0-1-1,0 0 0,0 0 1,0 0-1,0 0 0,0 0 1,0 1-1,0-1 0,-1 0 1,1 0-1,0 0 1,0 1-1,0-1 0,0 0 1,0 0-1,0 0 0,0 0 1,0 1-1,0-1 0,0 0 1,0 0-1,0 0 1,0 0-1,1 1 0,-1-1 1,0 0-1,0 0 0,0 0 1,0 0-1,0 1 1,0-1-1,0 0 0,0 0 1,0 0-1,1 0 0,-1 0 1,0 1-1,0-1 0,0 0 1,0 0-1,0 0 1,1 0-1,-1 1-1,-1 20 390,2-22-390,-1 0 0,1 0-1,0 0 1,0 0 0,-1 0-1,1 0 1,0 1 0,0-1-1,0 0 1,0 1 0,0-1-1,0 0 1,0 1 0,0-1-1,0 1 1,0 0 0,0-1-1,2 1 1,0-1 7,-1 1 1,0 0-1,0 0 0,0 0 0,0 1 0,0-1 1,0 0-1,0 1 0,0-1 0,0 1 0,0 0 1,0-1-1,0 1 0,0 0 0,0 0 0,0 1 1,-1-1-1,1 0 0,2 2 0,-3-6-369,0 0 0,1 0 0,-1 0 0,-1-1 0,1 1 1,0 0-1,-1-1 0,1-3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60"/>
    </inkml:context>
    <inkml:brush xml:id="br0">
      <inkml:brushProperty name="width" value="0.35" units="cm"/>
      <inkml:brushProperty name="height" value="0.35" units="cm"/>
      <inkml:brushProperty name="color" value="#FFFFFF"/>
    </inkml:brush>
  </inkml:definitions>
  <inkml:trace contextRef="#ctx0" brushRef="#br0">139 132 2833,'0'-12'657,"-2"-3"-625,2 14 3,0 0 1,-1 1-1,1-1 1,0 0-1,0 0 1,-1 0 0,1 0-1,0 0 1,-1 0-1,1 0 1,-1 0-1,1 0 1,-1 1 0,1-1-1,-1 0 1,0 0-1,1 1 1,-2-2 0,-3-2 56,-4-7 30,9 10-112,0 1 1,-1-1 0,1 1-1,0-1 1,-1 0 0,1 1 0,-1-1-1,1 1 1,-1 0 0,1-1 0,-1 1-1,0-1 1,1 1 0,-1 0-1,1-1 1,-1 1 0,0 0 0,1 0-1,-2-1 1,-15-3 65,-17-7 155,29-3-35,2 9 107,3 5-289,0-1-1,-1 1 1,1 0 0,0 0 0,-1 0-1,1-1 1,0 1 0,-1 0 0,1 0-1,0 0 1,-1 0 0,1 0 0,0 0-1,-1 0 1,1 0 0,0 0 0,-1 0-1,1 0 1,0 0 0,-1 0 0,1 0-1,0 0 1,-1 0 0,1 1-1,0-1 1,-1 0 0,1 0 0,-2 1 0,1-1 0,0 0-1,0 1 1,0-1 0,0 0 0,0 0 0,0 0 0,0 0 0,0 0 0,-1 0 0,1 0-1,0-1 1,0 1 0,0 0 0,0 0 0,0-1 0,-2 0 0,1-3-11,2 4 0,0-1 1,0 1-1,0 0 1,-1-1-1,1 1 1,0-1-1,0 1 0,0 0 1,-1 0-1,1-1 1,0 1-1,0 0 1,-1-1-1,1 1 1,0 0-1,-1 0 0,1-1 1,0 1-1,-1 0 1,1 0-1,0 0 1,-1 0-1,1 0 0,0-1 1,-1 1-1,1 0 1,0 0-1,-1 0 1,1 0-1,-1 0 1,1 0-1,0 0 0,-1 0 1,15 1 507,-10-11-115,-3 9-392,0 1 1,-1 0-1,1-1 0,0 1 1,0 0-1,0 0 1,-1 0-1,1 0 0,0 0 1,0 0-1,0 0 0,0 0 1,-1 0-1,1 0 1,0 0-1,0 0 0,0 1 1,-1-1-1,1 0 0,0 1 1,0-1-1,0 1 1,19 8 51,-17-8-100,0 0 1,-1 0-1,1-1 0,0 0 0,0 1 0,-1-1 0,1 0 0,0 0 0,0-1 1,-1 1-1,1-1 0,0 1 0,2-2 0,0 1-114,-1 0-1,0 0 1,0-1 0,0 0-1,0 0 1,0 0 0,6-4-1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61"/>
    </inkml:context>
    <inkml:brush xml:id="br0">
      <inkml:brushProperty name="width" value="0.35" units="cm"/>
      <inkml:brushProperty name="height" value="0.35" units="cm"/>
      <inkml:brushProperty name="color" value="#FFFFFF"/>
    </inkml:brush>
  </inkml:definitions>
  <inkml:trace contextRef="#ctx0" brushRef="#br0">5 104 2833,'-1'1'21,"1"-1"0,0 1 0,-1-1 0,1 1 0,-1-1 0,1 1 0,0 0 0,-1-1 0,1 1 0,0-1 0,0 1 0,0 0 0,-1-1 0,1 1 0,0 0 0,0-1 0,0 1 0,0 0 0,0 0 0,0-1 0,0 1 0,0 0 0,1-1 0,-1 1 0,2 6 764,-1-7-729,1 0 0,-1 0 0,0-1 0,1 1-1,-1 0 1,0-1 0,1 1 0,-1 0 0,0-1 0,0 1-1,0-1 1,1 0 0,-1 1 0,0-1 0,0 0-1,0 0 1,0 0 0,0 0 0,0 0 0,0 0 0,-1 0-1,1 0 1,0 0 0,0 0 0,-1 0 0,2-3 0,-2 1-39,1 0 0,-1 0 0,1 0 1,-1 0-1,0 0 0,0 0 0,0 0 1,-1 0-1,0-3 0,-1-19 83,2 22-236,0 1 0,1-1 0,-1 0 0,0 0 0,1 0 0,0 1 0,0-1 0,0 0 1,0 1-1,0-1 0,0 1 0,0-1 0,1 1 0,0-1 0,-1 1 0,4-4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70"/>
    </inkml:context>
    <inkml:brush xml:id="br0">
      <inkml:brushProperty name="width" value="0.35" units="cm"/>
      <inkml:brushProperty name="height" value="0.35" units="cm"/>
      <inkml:brushProperty name="color" value="#BE3EF2"/>
    </inkml:brush>
  </inkml:definitions>
  <inkml:trace contextRef="#ctx0" brushRef="#br0">87 193 3890,'-4'3'583,"2"-2"-437,1-1 0,0 1-1,0-1 1,-1 1 0,1-1 0,0 0 0,0 1-1,-1-1 1,1 0 0,0 0 0,-1 0 0,1 0 0,0 0-1,-2-1 1,2 2-146,0-1-1,1 0 1,-1 0 0,0 0-1,0 0 1,1 0-1,-1-1 1,0 1 0,0 0-1,1 0 1,-1 0 0,0 0-1,1-1 1,-1 1-1,0 0 1,1-1 0,-1 1-1,0-1 1,1 1 0,-1-1-1,1 1 1,-1-1-1,1 1 1,-1-1 0,1 1-1,-1-1 1,1 0 0,0 1-1,-1-1 1,1 0-1,0 1 1,-1-1 0,1 0-1,0 1 1,0-1-1,0 0 1,0 0 0,0 1-1,0-1 1,0 0 0,0 0-1,0 1 1,0-1-1,0-1 1,3-2 96,1 0 0,-1 0 0,1 0 0,0 0 0,0 0 0,0 1 0,8-6 0,-10 9-72,0-1-1,-1 0 1,1 0 0,0-1-1,-1 1 1,1 0-1,-1 0 1,1-1-1,-1 1 1,1-1-1,1-2 1,-2 2-18,0 1 18,-1 1 0,0-1 0,0 1 0,1-1 0,-1 1 1,0-1-1,0 1 0,1 0 0,-1-1 0,0 1 0,1-1 1,-1 1-1,1 0 0,-1 0 0,0-1 0,1 1 0,-1 0 1,1-1-1,-1 1 0,1 0 0,-1 0 0,1 0 0,-1 0 1,1 0-1,-1 0 0,1-1 0,-1 1 0,1 0 0,-1 0 1,1 0-1,-1 1 0,1-1 0,0 0 0,-18-33 1708,17 32-1731,0 0-1,0 0 1,-1 1 0,1-1 0,0 0 0,-1 1 0,1-1-1,-1 1 1,1-1 0,0 0 0,-1 1 0,0-1 0,1 1-1,-1-1 1,1 1 0,-1-1 0,0 1 0,1 0 0,-1-1-1,0 1 1,1 0 0,-1-1 0,0 1 0,1 0 0,-1 0-1,0 0 1,0 0 0,1-1 0,-1 1 0,-1 1 0,-23 8-9,4-2 126,20-5-71,-8 6 366,5-7-176,2-9-70,5 3-257,-3 5 91,0 0 1,0 0-1,0 0 1,0 0-1,-1 0 1,1 0 0,0 0-1,0 0 1,0 0-1,0 0 1,0 0-1,0 0 1,-1 0-1,1-1 1,0 1-1,0 0 1,0 0-1,0 0 1,0 0-1,0 0 1,0 0-1,-1 0 1,1-1-1,0 1 1,0 0-1,0 0 1,0 0-1,0 0 1,0 0-1,0-1 1,0 1-1,0 0 1,0 0 0,0 0-1,0 0 1,0-1-1,0 1 1,0 0-1,0 0 1,0 0-1,0 0 1,0 0-1,0-1 1,0 1-1,0 0 1,0 0-1,1 0 1,-1 0-1,0 0 1,0 0-1,0-1 1,0 1-1,0 0 1,0 0-1,0 0 1,0 0-1,1 0 1,-1 0-1,0 0 1,0 0 0,0 0-1,0-1 1,0 1-1,1 0 1,-1 0-1,0 0 1,0 0-1,0 0 1,0 0-1,0 0-1,2-1 7,0 1 0,0-1 0,0 0 0,0 1 0,0-1 0,0 0 0,0 0 0,0 0 0,-1-1 0,1 1 0,-1 0 0,1-1 0,0 1 0,-1 0 0,2-4 0,2-3 20,-5 7-25,0 0 0,0 1 0,0-1 0,1 1 0,-1-1 0,0 1 0,0-1 0,1 1 0,-1-1-1,0 1 1,1-1 0,-1 1 0,1 0 0,-1-1 0,1 1 0,-1 0 0,0-1 0,1 1 0,-1 0 0,1-1 0,0 1-1,-1 0 1,1 0 0,-1 0 0,1 0 0,-1-1 0,1 1 0,-1 0 0,1 0 0,0 0 0,-1 0 0,1 0-1,-1 0 1,1 0 0,0 1 0,0-3-2,-1 2 0,0 0 0,1 0 0,-1 0 0,0 0 0,0 0 0,0 0 0,0 0 0,0 0 0,0-1 0,0 1 0,0 0 0,1 0 0,-1 0 0,0 0 0,0 0 0,0 0 0,0 0 0,0 0 0,0 0 0,1 0 0,-1 0 0,0 0 0,0 0 0,0 0 0,0 0 0,0 0 0,1 0 0,-1 0 0,0 0 0,0 0 0,0 0 0,0 0 0,0 0 0,0 0 0,1 0 0,-1 0 0,0 0 0,0 1 0,0-1 0,0 0 0,0 0 0,0 0 0,0 0 0,0 0 0,1 0 0,-1 0 0,0 0 0,0 1 0,0-1 0,0 0 0,0 0 0,0 0 0,0 0 0,0 0 0,0 0 0,0 1 0,0-1 0,0 0 0,0 0 0,0 0 0,16 11 336,-16-11-331,1 1 0,-1-1 0,1 1 0,-1-1-1,1 0 1,-1 1 0,1-1 0,-1 1 0,1-1-1,-1 1 1,0-1 0,1 1 0,-1 0-1,0-1 1,0 1 0,1-1 0,-1 1 0,0 0-1,0-1 1,0 1 0,0 0 0,1 0-6,-1 0 1,0 0 0,0 0-1,1 1 1,-1-1-1,1 0 1,-1 0 0,1 0-1,-1 0 1,1 0-1,0-1 1,0 1 0,-1 0-1,1 0 1,0 0-1,0-1 1,0 1-1,0 0 1,0-1 0,0 1-1,0 0 1,1-1-1,-1 1 1,0 0 0,0 0 0,0 0 0,-1 0 0,1 0 0,0 0 0,0 0 0,-1 1 0,1-1 0,0 0 0,-1 0 0,1 0 0,-1 1 0,0-1 0,1 0 0,-1 1 0,0-1 0,0 0 0,0 1 0,0-1 0,0 2 0,-14 22-114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73"/>
    </inkml:context>
    <inkml:brush xml:id="br0">
      <inkml:brushProperty name="width" value="0.2" units="cm"/>
      <inkml:brushProperty name="height" value="0.2" units="cm"/>
      <inkml:brushProperty name="color" value="#FFFFFF"/>
    </inkml:brush>
  </inkml:definitions>
  <inkml:trace contextRef="#ctx0" brushRef="#br0">1 0 2833,'0'1'24,"0"-1"0,0 1 0,0-1 0,0 1 0,0-1 0,1 1 0,-1-1 0,0 0 0,0 1 0,0-1 0,1 1 0,-1-1 0,0 0 0,1 1 0,-1-1 0,0 1 0,1-1 0,-1 0 0,0 0 0,1 1 0,-1-1 0,1 0 0,-1 0 0,1 1 0,-1-1 0,0 0 0,1 0 0,-1 0 0,1 0 0,-1 0 0,1 0 0,-1 0 0,1 0 0,-1 0 0,1 0 0,-1 0 0,1 0 0,27-3 1292,-8 0-726,11 10-2148,-27-5 779</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08:22:42.274"/>
    </inkml:context>
    <inkml:brush xml:id="br0">
      <inkml:brushProperty name="width" value="0.2" units="cm"/>
      <inkml:brushProperty name="height" value="0.2" units="cm"/>
      <inkml:brushProperty name="color" value="#FFFFFF"/>
    </inkml:brush>
  </inkml:definitions>
  <inkml:trace contextRef="#ctx0" brushRef="#br0">1 43 3073,'0'-3'111,"-1"0"0,1 0-1,0 1 1,0-1-1,1 0 1,-1 0 0,1 1-1,-1-1 1,1 0-1,1-3 1,-2 5-92,1 1 1,-1-1-1,0 1 0,0-1 1,1 1-1,-1-1 0,0 1 1,1-1-1,-1 1 0,1 0 1,-1-1-1,0 1 0,1 0 1,-1-1-1,1 1 0,-1 0 1,1 0-1,-1-1 0,1 1 1,-1 0-1,1 0 0,-1 0 1,1 0-1,0-1 0,-1 1 1,1 0-1,-1 0 0,1 0 1,-1 0-1,1 0 0,-1 1 1,1-1-1,0 0 0,-1 0 1,1 0-1,-1 0 0,1 1 1,-1-1-1,1 0 0,-1 0 1,1 1-1,-1-1 0,0 0 1,1 1-1,-1-1 0,1 1 1,-1 0-1,19 29 1624,-6-8-965,-10-18-874,-2-3 136,-1-1 0,0 1 1,0-1-1,0 1 0,0-1 0,1 1 1,-1-1-1,0 1 0,0-1 0,1 0 1,-1 1-1,0-1 0,1 1 0,-1-1 0,1 0 1,-1 1-1,0-1 0,1 0 0,-1 1 1,1-1-1,-1 0 0,1 0 0,-1 0 0,1 1 1,-1-1-1,1 0 0,-1 0 0,1 0 1,-1 0-1,1 0 0,-1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5"/>
    </inkml:context>
    <inkml:brush xml:id="br0">
      <inkml:brushProperty name="width" value="0.35" units="cm"/>
      <inkml:brushProperty name="height" value="0.35" units="cm"/>
      <inkml:brushProperty name="color" value="#BE3EF2"/>
    </inkml:brush>
  </inkml:definitions>
  <inkml:trace contextRef="#ctx0" brushRef="#br0">0 47 3490,'3'-3'1472,"-1"-1"-1472,0-2-176,2 1 176,1 0-160,1-1 160,-1 1 0,0 0 0,-3 1 0,-1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6"/>
    </inkml:context>
    <inkml:brush xml:id="br0">
      <inkml:brushProperty name="width" value="0.35" units="cm"/>
      <inkml:brushProperty name="height" value="0.35" units="cm"/>
      <inkml:brushProperty name="color" value="#BE3EF2"/>
    </inkml:brush>
  </inkml:definitions>
  <inkml:trace contextRef="#ctx0" brushRef="#br0">0 4 2625,'1'0'0,"1"-3"-224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7"/>
    </inkml:context>
    <inkml:brush xml:id="br0">
      <inkml:brushProperty name="width" value="0.35" units="cm"/>
      <inkml:brushProperty name="height" value="0.35" units="cm"/>
      <inkml:brushProperty name="color" value="#BE3EF2"/>
    </inkml:brush>
  </inkml:definitions>
  <inkml:trace contextRef="#ctx0" brushRef="#br0">28 348 2833,'-7'-1'1428,"7"1"-1406,0-15 1508,0 11-1132,1-18-11,2 1 0,4-24-1,-2 18-218,-5 27-154,0-1-1,0 1 1,0 0-1,0-1 1,0 1-1,0 0 0,0-1 1,0 1-1,0 0 1,1-1-1,-1 1 0,0 0 1,0-1-1,0 1 1,0 0-1,1 0 0,-1-1 1,0 1-1,0 0 1,1 0-1,-1-1 0,0 1 1,0 0-1,1 0 1,-1 0-1,0-1 1,1 1-1,-1 0 0,0 0 1,0 0-1,1 0 1,-1 0-1,1 0 0,0-1 179,-3 0-130,-6-8 326,7 7-330,-1 0 0,1 1 0,0-1 0,-1 0 0,1 1 0,-1-1 0,1 1 0,-1 0 0,0-1 0,0 1 0,0 0 0,-2-1 0,4 2-55,0 0 0,0 0-1,-1 0 1,1 0 0,0 0 0,0 0 0,-1-1 0,1 1-1,0 0 1,0 0 0,-1 0 0,1 0 0,0 0 0,0 0-1,0-1 1,-1 1 0,1 0 0,0 0 0,0 0-1,0-1 1,0 1 0,-1 0 0,1 0 0,0-1 0,0 1-1,0 0 1,0 0 0,0-1 0,0 1 0,0 0 0,0 0-1,0-1 1,0 1 0,0 0 0,0 0 0,0-1 0,0 1-1,3-17 162,8-13 51,15-27-71,-29 58-80,1 1 0,-1-1 0,0 0 0,0 0 0,1 0 0,-1-1 0,0 1 0,-4 0 0,7-1-60,0 0 0,0 0 0,0 0 0,0 0 0,0 0 0,0 0 0,0 0 0,0 0 0,0 0 0,0 0 0,0 0 0,0 0 0,0 0 0,0 0 0,0 0 1,0 0-1,0 1 0,0-1 0,0 0 0,0 0 0,0 0 0,0 0 0,0 0 0,0 0 0,0 0 0,0 0 0,0 0 0,0 0 0,0 0 0,2 0-19,-5-2 21,1 1 51,1 1-38,0-1 1,0 1-1,0 0 0,1-1 1,-1 1-1,0-1 1,0 0-1,0 1 0,1-1 1,-1 0-1,0 1 1,1-1-1,-1 0 0,1 0 1,-1 1-1,1-1 1,-1 0-1,1 0 0,0 0 1,-1-1-1,4-3-62,-3 5 42,0 0-1,0 0 1,0 0-1,1 0 1,-1 0-1,0 0 1,0 0-1,0-1 1,0 1-1,1 0 1,-1 0-1,0 0 1,0 0-1,0 0 1,0 0 0,0-1-1,0 1 1,0 0-1,1 0 1,-1 0-1,0 0 1,0-1-1,0 1 1,0 0-1,0 0 1,0 0-1,0 0 1,0-1-1,0 1 1,0 0 0,0 0-1,0 0 1,0-1-1,0 1 1,0 0-1,0 0 1,0 0-1,0 0 1,0-1-1,-1 1 1,1 0-1,0 0 1,0 0-1,0 0 1,0 0 0,0-1-1,4-5 26,6-7 32,-4 8-24,-6 3-37,0 2 8,0 0 1,0 0-1,0-1 0,0 1 1,0 0-1,0-1 0,0 1 0,0 0 1,0-1-1,0 1 0,0 0 0,0-1 1,0 1-1,0 0 0,0-1 0,0 1 1,1 0-1,-1 0 0,0-1 0,0 1 1,0 0-1,0-1 0,1 1 0,-1 0 1,0 0-1,0 0 0,1-1 0,-1 1 1,0 0-1,1 0 0,-1-1-1,1 1 0,-1 0-1,0 0 1,1 0 0,-1 0-1,0 0 1,1-1 0,-1 1-1,0 0 1,1 0 0,-1 0-1,0 0 1,1 0 0,-1 0-1,0 0 1,1 0 0,-1 0 0,0 0-1,1 1 1,-1-1 0,0 0-1,1 0 1,-1 0 0,0 0-1,0 0 1,1 0 0,-1 1-1,0-1 1,1 0 0,-1 0-1,0 1 1,0-1 0,1 0 0,-1 0-1,0 1 1,0-1 0,0 0-1,0 1 1,1-1 0,-1 0-1,0 0 1,0 1 0,0-1-1,0 0 1,0 1 0,0-1-1,0 0 1,0 1 0,0 0 0,0-1-2,0 1 1,0-1 0,0 0-1,1 1 1,-1-1 0,0 1 0,0-1-1,0 0 1,0 1 0,0-1-1,1 1 1,-1-1 0,0 0-1,0 1 1,1-1 0,-1 0 0,0 1-1,1-1 1,-1 0 0,0 1-1,1-1 1,-1 0 0,0 0 0,1 0-1,-1 1 1,1-1 0,-1 0-1,0 0 1,1 0 0,-1 0 0,1 0-1,-1 0 1,0 0 0,1 0-1,-1 0 1,1 0 0,-1 0 0,2 0-1,-2 0 0,0 0 0,0 0 0,1 0 0,-1 0 0,0 0 0,1 0 0,-1 1 0,0-1 0,1 0 0,-1 0 0,0 0 1,1 0-1,-1 0 0,0 0 0,0 1 0,1-1 0,-1 0 0,0 0 0,0 0 0,1 1 0,-1-1 0,0 0 0,0 0 0,0 1 0,0-1 0,1 0 0,-1 1 0,0-1 0,0 0 2,0 1 0,0-1 0,0 0 0,0 0 0,0 0 0,0 0 0,0 0 0,0 1 0,0-1 0,0 0 0,0 0 0,0 0 0,1 0 0,-1 0 0,0 0 0,0 0 0,0 1 0,0-1 0,0 0 0,0 0 0,0 0 0,0 0 0,1 0 0,-1 0 0,0 0 0,0 0 0,0 0 0,0 0 0,0 0 0,0 0-1,1 0 1,-1 0 0,0 0 0,0 0 0,0 0 0,0 0 0,0 0 0,1 0 0,-1 0 0,0 0 0,0 0 0,0 0 0,0 0 0,0 0 0,0 0 0,1 0 0,-1 0 0,0 0-2,1 0 0,-1-1 0,0 1 0,1 0 0,-1 0 0,1 0 0,-1 0 0,0 0 0,1 0 0,-1 0 0,1 0 0,-1 0 0,1 0 0,-1 0 0,0 0 0,1 0 0,-1 0 0,1 1 0,-1-1 0,0 0 0,1 0 0,-1 0 0,0 1 0,1-1 0,-1 0 0,0 0 0,1 1 0,-1-1 0,0 0 0,0 1 0,1-1 0,-1 0 0,0 1 0,0-1 0,1 1 0,-1 2 39,0 1 1,0 0-1,0-1 0,0 1 0,-1-1 0,1 1 0,-1 0 0,-2 6 0,3-11-35,1 0-1,-1 0 0,0-1 1,0 1-1,0 0 0,0 0 1,0 0-1,0 0 0,0 0 1,0 0-1,0 0 0,0 0 1,-1-1-1,1 1 0,0 0 1,-1 0-1,1 0 0,-1 0 1,1 0-1,-1 0 0,1 0 1,-1 1-1,0-1 0,0 0 1,0-1-1,-1-1-4,0 1 1,0-1-1,1 0 0,-1 0 1,1 0-1,0 0 0,0 0 1,0 0-1,0-7 0,2-1 1,-2 10 0,-9 20-96,7-23 96,2 3 0,3 3 0,8 47-4359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8"/>
    </inkml:context>
    <inkml:brush xml:id="br0">
      <inkml:brushProperty name="width" value="0.35" units="cm"/>
      <inkml:brushProperty name="height" value="0.35" units="cm"/>
      <inkml:brushProperty name="color" value="#BE3EF2"/>
    </inkml:brush>
  </inkml:definitions>
  <inkml:trace contextRef="#ctx0" brushRef="#br0">68 432 4962,'-10'-8'1293,"9"7"-1185,1 1 0,-1-1-1,1 0 1,-1 0 0,1 0-1,0 0 1,-1 0 0,1 0 0,0 0-1,0 0 1,0-2 0,-10-17 596,-18 1 520,27 18-1201,1 0 1,0 0-1,0 0 0,0 1 0,0-1 0,0 0 0,0 0 0,0 0 0,0 0 0,0 1 0,0-1 1,1 0-1,-1 0 0,0 0 0,1 1 0,-1-1 0,0 0 0,1 0 0,-1 1 0,1-1 0,0-1 1,15-20 460,-15 20-450,0 1 1,-1-1-1,1 0 0,-1 0 1,1 0-1,-1 0 0,0 0 1,1 0-1,-1 0 0,0 0 1,-1 0-1,1 0 0,0 0 1,-1-2-1,1-21 345,-8 21 579,7 4-946,0 0 0,0 0 0,0 0 0,0 0 0,0-1 0,0 1 0,0 0 0,0-1 0,0 1 0,0-1 0,0 1 0,1-1 0,-1 1 0,0-1 0,0 1 1,0-1-1,1 0 0,-1 0 0,0 1 0,1-1 0,-1 0 0,0 0 0,1 0 0,-1 0 0,1 0 0,-1-1 0,-3-18-128,4 18 116,-1 0 0,0-1 0,0 1 1,1 0-1,-1-1 0,1 1 0,0 0 0,0-1 1,0 1-1,0-1 0,0 1 0,0 0 1,1-1-1,-1 1 0,1 0 0,0-1 1,1-3-1,-1 3 0,0 0 0,0 1 0,0-1 0,-1 0 0,1 1 0,-1-1 0,0-6 0,3-9 0,-1 4 120,-2 8-16,3-1 696,-1-64-800,1 65 0,1 1 0,-1 1 0,1-1 0,1 1 0,-1-1 0,1 1 0,8-6 0,-12 10 6,0-1 0,1 1-1,-1 0 1,1-1 0,-1 1-1,1 0 1,-1 0 0,1 0-1,-1 0 1,1 0 0,-1 0 0,1 1-1,-1-1 1,1 0 0,-1 1-1,0-1 1,3 2 0,17 2 51,-11 2 79,-8-4-114,-1-1 0,1 0-1,-1 1 1,1-1-1,0 0 1,0 0-1,0-1 1,0 1-1,-1 0 1,1-1-1,0 1 1,4 0-1,50 6 60,0 3-81,-43-10 0,-11 1 0,1-1 0,-1 0 0,0 0 0,1 0 0,-1 0 0,0 0 0,1-1 0,-1 1 0,0-1 0,0 1 0,4-2 0,-3 0 0,0 1 0,0 0 0,0-1 0,0 1 0,0 1 0,0-1 0,1 0 0,-1 1 0,0 0 0,0 0 0,1 0 0,-1 0 0,6 1 0,-6 2 10,0 1 1,-1-1 0,1 1-1,0 0 1,-1 0 0,0 0-1,0 0 1,2 7 0,3-12 27,1 0 0,-1 0 1,0 0-1,12-6 1,-7 3-39,1 0 0,0 1 0,0 0 0,0 1 0,0 0 0,0 1 0,18 1 0,-26 0 0,0-1 0,0 0 0,-1 0 0,1 0 0,0 0 0,6-4 0,-7 4 0,0-1 0,0 1 0,0 0 0,0 0 0,0 0 0,0 0 0,0 1 0,0-1 0,0 1 0,6 1 0,9 5 166,8 1 132,74 5-122,-99-12-160,3 1-11,-1-1 0,1 0 0,-1 0 0,1-1 0,-1 1 0,1-1-1,-1 0 1,0 0 0,1-1 0,-1 1 0,0-1 0,7-3 0,-9 3-4,0 1 1,0 0-1,1 0 1,-1 0-1,1 0 0,-1 0 1,1 0-1,-1 1 0,1 0 1,0-1-1,-1 1 1,1 0-1,0 0 0,3 1 1,38 10 37,-2 0-19,-24-6 0,6 2 29,-23-7-48,0 0 0,0 0 0,0 0 0,-1 0 1,1 0-1,0 0 0,0-1 0,0 1 0,0 0 1,0 0-1,0-1 0,0 1 0,0 0 0,-1-1 1,1 1-1,0-1 0,0 1 0,-1-1 0,1 0 0,0 1 1,0-1-1,0-1 0,2 2-1,1-1 0,-1 1 0,1 0 0,-1 0 0,0 0 0,1 1 0,-1-1 0,0 1 0,1 0 0,-1 0 0,4 1 0,-1 0 19,1 0-1,-1 0 1,1-1 0,0 0-1,-1 0 1,1-1 0,0 1-1,-1-2 1,1 1 0,0-1-1,10-2 1,-14 2-6,0 0-1,0 0 0,0 0 1,0 1-1,0-1 0,-1 1 1,1 0-1,0 0 0,0 0 1,0 0-1,0 1 1,0-1-1,0 1 0,0-1 1,0 1-1,0 0 0,-1 0 1,1 1-1,0-1 1,-1 0-1,4 3 0,-5-3-8,0 0-1,1 0 0,-1 0 1,1 0-1,-1 0 0,0-1 1,1 1-1,-1 0 1,1-1-1,0 1 0,-1-1 1,1 0-1,-1 1 0,1-1 1,0 0-1,-1 0 1,1 0-1,1 0 0,33-8 100,-18 3-78,-12 4-25,-1 1 0,0-1 0,0 1 0,1 1 0,6 0 0,-6 0 0,-1-1 0,1 1 0,-1-1 0,10-1 0,47-15 160,-53 12-160,-5 3 0,0-1 0,1 1 0,-1 0 0,0 0 0,1 0 0,-1 0 0,1 1 0,0 0 0,-1 0 0,6 0 0,5 1 16,3 0 275,-15 0-265,0-1-1,0 1 0,0-1 0,0 0 1,0 0-1,0 0 0,-1-1 0,6 0 1,-5 0 0,0 1 0,0-1 1,1 1-1,-1 0 0,0 0 1,0 0-1,1 0 0,5 2 0,1 0 27,-8-1-40,0-1 1,0 0-1,0 1 0,0-1 0,0 1 0,0-1 1,-1 1-1,1 0 0,0 0 0,0 0 0,-1 0 1,1 0-1,2 3 0,4 4 23,3 3-5,-10-8-383,4 9 834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8T19:41:59.569"/>
    </inkml:context>
    <inkml:brush xml:id="br0">
      <inkml:brushProperty name="width" value="0.35" units="cm"/>
      <inkml:brushProperty name="height" value="0.35" units="cm"/>
      <inkml:brushProperty name="color" value="#FFFFFF"/>
    </inkml:brush>
  </inkml:definitions>
  <inkml:trace contextRef="#ctx0" brushRef="#br0">62 5 2401,'1'-4'392,"-5"9"-112,4-4-220,0-1-1,-1 1 1,1 0-1,-1 0 1,0-1-1,1 1 1,-1-1-1,1 1 1,-1 0-1,0-1 0,0 1 1,1-1-1,-1 1 1,-1-1-1,2 0-34,-1 1 0,1-1 0,0 0 0,0 0 0,-1 0 0,1 0 0,0 0 0,-1 0 0,1 0 0,0 0 0,0 0 0,0 1 0,-1-1 0,1 0 75,-1 1-75,1-1 0,0 0 0,0 0 0,0 1 0,0-1 0,-1 0 0,1 0 0,0 1 0,0-1 0,0 0 0,0 0 0,0 1 0,0-1 0,0 0 0,0 0 0,0 1 0,0-1 0,0 0 0,0 0 0,0 1 0,0-1 0,0 0 0,0 1 0,0-1 0,0 0 0,0 0 0,1 1 0,-1-1 0,0 0 0,0 0 0,0 1 0,1-1 75,-1 0-75,0 1 1,0-1-1,1 0 0,-1 0 0,0 0 0,1 1 0,-1-1 8,1 1 1,0 0 0,-1 0 0,1 0-1,-1 0 1,1 0 0,-1 0 0,0 0 0,1 0-1,-1 0 1,0 0 0,0 0 0,0 0-1,0 0 1,0 0 0,0 2 0,0-3-16,0 1-1,0-1 1,1 0 0,-1 1-1,0-1 1,0 0 0,0 1 0,0-1-1,-1 0 1,1 1 0,0-1-1,0 0 1,0 1 0,0-1 0,0 0-1,0 1 1,0-1 0,-1 0-1,1 1 1,0-1 0,0 0 0,0 0-1,-1 1 1,1-1 0,0 0-1,0 0 1,-1 1 0,1-1-1,0 0 1,-1 0 0,1 0 0,0 0-1,-1 1 1,-8-4 151,8 3-143,0 0 0,0 0 0,0 0 1,0 0-1,0-1 0,0 1 0,0 0 0,0 0 0,0-1 1,0 1-1,0-1 0,0 1 0,0-1 0,1 1 0,-1-1 0,0 0 1,0 1-1,1-1 0,-1 0 0,0 0 0,0-1 0,6 3-26,8 10 55,-12-10-50,0 1 0,0-1 1,0 0-1,0 0 0,0 0 0,0 0 1,0 0-1,0-1 0,0 1 0,1 0 1,-1 0-1,0-1 0,2 1 0,-2-1 1,-1 0 0,1 0 0,-1 0 0,1 0-1,-1 1 1,1-1 0,-1 0 0,1 0-1,-1 0 1,1 0 0,-1 1 0,1-1-1,-1 0 1,1 0 0,-1 1 0,1-1-1,-1 0 1,0 1 0,1-1 0,-1 0-1,0 1 1,1-1 0,-1 2 142,0-2-140,-1 0 5,1 0 1,-1 0-1,1 0 1,-1 0 0,1 0-1,-1 0 1,1 1-1,-1-1 1,1 0 0,-1 0-1,1 1 1,0-1-1,-1 0 1,1 1 0,-1-1-1,1 0 1,0 1-1,-1-1 1,1 1 0,-1 0-14,1-1 0,0 0 0,0 0 0,0 0 0,0 0 0,0 1 0,0-1 0,-1 0 0,1 0 0,0 0 0,0 0 0,0 0 0,0 1 0,-1-1 0,1 0 0,0 0 0,0 0 0,0 0 0,-1 0 0,1 0 0,0 0 0,0 0 0,0 0 0,-1 0 0,1 0 0,0 0 0,0 0 0,0 0 0,-1 0 0,1 0 0,0 0 0,0 0 0,-1 0 0,-2-1 0,6 0 0,-23 20 128,20-19-127,0 0 0,0 0 0,0 0 1,0 0-1,0 0 0,0-1 0,0 1 0,0 0 1,0 0-1,0 0 0,-1 0 0,1 0 1,0 0-1,0 0 0,0 0 0,0 0 0,0 0 1,0 0-1,0 0 0,0 0 0,0 0 0,0 0 1,0-1-1,0 1 0,0 0 0,-1 0 0,1 0 1,0 0-1,0 0 0,0 0 0,0 0 1,0 0-1,0 0 0,0 0 0,0 0 0,0 0 1,0 0-1,-1 0 0,1 0 0,0 0 0,0 0 1,0 0-1,0 0 0,0 1 0,0-1 1,0 0-1,0 0 0,0 0 0,0 0 0,0 0 1,0 0-1,0 0 0,-1 0 0,1 0 0,0 0 1,0 0-1,0 0 0,0 0 0,0 0 0,0 0 1,0 1-1,0-1 0,0 0 0,0 0 1,0 0-1,-2-2 47,1 2-44,0 1 1,0 0-1,0-1 1,-1 1-1,1 0 1,0 0-1,0 0 1,0 0-1,1 0 1,-1 0-1,0 0 1,0 0-1,0 0 1,1 0-1,-1 0 1,0 0-1,1 0 1,-1 1-1,1-1 1,0 0-1,-1 1 1,1-1-1,0 0 1,0 0-1,0 1 1,0-1-1,0 0 1,0 1-1,0-1 1,0 0-1,1 2 1,-1-2-3,0-1 1,0 0-1,0 1 0,0-1 1,0 0-1,0 1 0,0-1 1,0 1-1,0-1 0,0 0 1,0 1-1,0-1 0,0 0 1,0 1-1,0-1 0,0 1 1,0-1-1,-1 0 0,1 1 1,0-1-1,0 0 1,-1 0-1,1 1 0,0-1 1,-1 1-1,1-1-1,0 0 1,0 0-1,0 0 0,-1 0 1,1 0-1,0 1 1,0-1-1,0 0 0,0 0 1,0 0-1,0 0 0,0 0 1,0 1-1,0-1 0,-1 0 1,1 0-1,0 0 1,0 1-1,0-1 0,0 0 1,0 0-1,0 0 0,0 0 1,0 1-1,0-1 0,0 0 1,0 0-1,0 0 1,0 0-1,1 1 0,-1-1 1,0 0-1,0 0 0,0 0 1,0 0-1,0 1 1,0-1-1,0 0 0,0 0 1,0 0-1,1 0 0,-1 0 1,0 1-1,0-1 0,0 0 1,0 0-1,0 0 1,1 0-1,-1 1-1,-1 20 390,2-22-390,-1 0 0,1 0-1,0 0 1,0 0 0,-1 0-1,1 0 1,0 1 0,0-1-1,0 0 1,0 1 0,0-1-1,0 0 1,0 1 0,0-1-1,0 1 1,0 0 0,0-1-1,2 1 1,0-1 7,-1 1 1,0 0-1,0 0 0,0 0 0,0 1 0,0-1 1,0 0-1,0 1 0,0-1 0,0 1 0,0 0 1,0-1-1,0 1 0,0 0 0,0 0 0,0 1 1,-1-1-1,1 0 0,2 2 0,-3-6-369,0 0 0,1 0 0,-1 0 0,-1-1 0,1 1 1,0 0-1,-1-1 0,1-3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C09E0-72D0-4DAB-BB34-D8C41E98DFA9}" type="datetimeFigureOut">
              <a:rPr lang="de-DE" smtClean="0"/>
              <a:t>04.05.2026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A04C6-55E9-456B-BE3A-F2AA23C029D6}" type="slidenum">
              <a:rPr lang="de-DE" smtClean="0"/>
              <a:t>‹Nr.›</a:t>
            </a:fld>
            <a:endParaRPr lang="de-DE"/>
          </a:p>
        </p:txBody>
      </p:sp>
    </p:spTree>
    <p:extLst>
      <p:ext uri="{BB962C8B-B14F-4D97-AF65-F5344CB8AC3E}">
        <p14:creationId xmlns:p14="http://schemas.microsoft.com/office/powerpoint/2010/main" val="97065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Mapa_da_Capitania_de_Pernambuco,_com_representa%C3%A7%C3%A3o_do_Quilombo_dos_Palmares_(1647).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nc-nd/2.0/deed.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1</a:t>
            </a:fld>
            <a:endParaRPr lang="de-DE"/>
          </a:p>
        </p:txBody>
      </p:sp>
    </p:spTree>
    <p:extLst>
      <p:ext uri="{BB962C8B-B14F-4D97-AF65-F5344CB8AC3E}">
        <p14:creationId xmlns:p14="http://schemas.microsoft.com/office/powerpoint/2010/main" val="307519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quote is attributed to the </a:t>
            </a:r>
            <a:r>
              <a:rPr lang="en-US" b="1" dirty="0"/>
              <a:t>radical reformation period</a:t>
            </a:r>
            <a:r>
              <a:rPr lang="en-US" dirty="0"/>
              <a:t>, often associated with </a:t>
            </a:r>
            <a:r>
              <a:rPr lang="en-US" b="1" dirty="0"/>
              <a:t>Thomas Müntzer</a:t>
            </a:r>
            <a:r>
              <a:rPr lang="en-US" dirty="0"/>
              <a:t>, a preacher and revolutionary who supported the peasants.</a:t>
            </a:r>
          </a:p>
          <a:p>
            <a:r>
              <a:rPr lang="en-US" b="1" dirty="0"/>
              <a:t>Peasants had to financially support the nobility and the church</a:t>
            </a:r>
            <a:r>
              <a:rPr lang="en-US" dirty="0"/>
              <a:t> through tithes, taxes, and compulsory labor.</a:t>
            </a:r>
          </a:p>
          <a:p>
            <a:r>
              <a:rPr lang="en-US" dirty="0"/>
              <a:t>Increasingly, </a:t>
            </a:r>
            <a:r>
              <a:rPr lang="en-US" b="1" dirty="0"/>
              <a:t>common goods like forests, rivers, and meadows were privatized</a:t>
            </a:r>
            <a:r>
              <a:rPr lang="en-US" dirty="0"/>
              <a:t> by rulers and religious institutions – this </a:t>
            </a:r>
            <a:r>
              <a:rPr lang="en-US" b="1" dirty="0"/>
              <a:t>loss of commons</a:t>
            </a:r>
            <a:r>
              <a:rPr lang="en-US" dirty="0"/>
              <a:t> was a key factor in the uprisings.</a:t>
            </a:r>
          </a:p>
          <a:p>
            <a:r>
              <a:rPr lang="en-US" dirty="0"/>
              <a:t>Peasant groups formed, published </a:t>
            </a:r>
            <a:r>
              <a:rPr lang="en-US" b="1" dirty="0"/>
              <a:t>demands like the “Twelve Articles”</a:t>
            </a:r>
            <a:r>
              <a:rPr lang="en-US" dirty="0"/>
              <a:t>, and began to </a:t>
            </a:r>
            <a:r>
              <a:rPr lang="en-US" b="1" dirty="0"/>
              <a:t>storm and loot aristocratic estates</a:t>
            </a:r>
            <a:r>
              <a:rPr lang="en-US" dirty="0"/>
              <a:t>.</a:t>
            </a:r>
          </a:p>
          <a:p>
            <a:r>
              <a:rPr lang="en-US" dirty="0"/>
              <a:t>The large </a:t>
            </a:r>
            <a:r>
              <a:rPr lang="en-US" b="1" dirty="0"/>
              <a:t>uprising in 1525</a:t>
            </a:r>
            <a:r>
              <a:rPr lang="en-US" dirty="0"/>
              <a:t> was </a:t>
            </a:r>
            <a:r>
              <a:rPr lang="en-US" b="1" dirty="0"/>
              <a:t>violently crushed</a:t>
            </a:r>
            <a:r>
              <a:rPr lang="en-US" dirty="0"/>
              <a:t> by princely armies. Tens of thousands of peasants were killed. Müntzer was captured and executed.</a:t>
            </a:r>
          </a:p>
          <a:p>
            <a:br>
              <a:rPr lang="en-US" dirty="0"/>
            </a:br>
            <a:endParaRPr lang="en-US" dirty="0"/>
          </a:p>
          <a:p>
            <a:r>
              <a:rPr lang="en-US" b="1" dirty="0"/>
              <a:t>🌍 Links to environmental justice and classism</a:t>
            </a:r>
          </a:p>
          <a:p>
            <a:r>
              <a:rPr lang="en-US" dirty="0"/>
              <a:t>The </a:t>
            </a:r>
            <a:r>
              <a:rPr lang="en-US" b="1" dirty="0"/>
              <a:t>loss of access to land and resources</a:t>
            </a:r>
            <a:r>
              <a:rPr lang="en-US" dirty="0"/>
              <a:t> (commons) is a </a:t>
            </a:r>
            <a:r>
              <a:rPr lang="en-US" b="1" dirty="0"/>
              <a:t>historical example of environmental injustice</a:t>
            </a:r>
            <a:r>
              <a:rPr lang="en-US" dirty="0"/>
              <a:t> tied to social inequality.</a:t>
            </a:r>
          </a:p>
          <a:p>
            <a:r>
              <a:rPr lang="en-US" b="1" dirty="0"/>
              <a:t>Peasants resisted the privatization</a:t>
            </a:r>
            <a:r>
              <a:rPr lang="en-US" dirty="0"/>
              <a:t> of what had been shared spaces for subsistence and life – an early form of struggle for the </a:t>
            </a:r>
            <a:r>
              <a:rPr lang="en-US" b="1" dirty="0"/>
              <a:t>right to a livable environment</a:t>
            </a:r>
            <a:r>
              <a:rPr lang="en-US" dirty="0"/>
              <a:t>.</a:t>
            </a:r>
          </a:p>
          <a:p>
            <a:r>
              <a:rPr lang="en-US" dirty="0"/>
              <a:t>The narrative shows how </a:t>
            </a:r>
            <a:r>
              <a:rPr lang="en-US" b="1" dirty="0"/>
              <a:t>blame and punishment were unequally distributed</a:t>
            </a:r>
            <a:r>
              <a:rPr lang="en-US" dirty="0"/>
              <a:t>: the ruling classes exploited nature and people, while the poor were punished for minor offenses – a pattern that continues in environmental and class-related conflicts today.</a:t>
            </a:r>
          </a:p>
          <a:p>
            <a:r>
              <a:rPr lang="en-US" dirty="0"/>
              <a:t>The uprising can be read as a </a:t>
            </a:r>
            <a:r>
              <a:rPr lang="en-US" b="1" dirty="0"/>
              <a:t>historical example of resistance</a:t>
            </a:r>
            <a:r>
              <a:rPr lang="en-US" dirty="0"/>
              <a:t> at the intersection of </a:t>
            </a:r>
            <a:r>
              <a:rPr lang="en-US" b="1" dirty="0"/>
              <a:t>class oppression and environmental dispossession</a:t>
            </a:r>
            <a:r>
              <a:rPr lang="en-US" dirty="0"/>
              <a:t>.</a:t>
            </a:r>
          </a:p>
          <a:p>
            <a:r>
              <a:rPr lang="de-DE" dirty="0"/>
              <a:t> </a:t>
            </a:r>
          </a:p>
        </p:txBody>
      </p:sp>
      <p:sp>
        <p:nvSpPr>
          <p:cNvPr id="4" name="Foliennummernplatzhalter 3"/>
          <p:cNvSpPr>
            <a:spLocks noGrp="1"/>
          </p:cNvSpPr>
          <p:nvPr>
            <p:ph type="sldNum" sz="quarter" idx="5"/>
          </p:nvPr>
        </p:nvSpPr>
        <p:spPr/>
        <p:txBody>
          <a:bodyPr/>
          <a:lstStyle/>
          <a:p>
            <a:fld id="{7BD0CDFC-CD70-48CA-96B2-C37FD54833FB}" type="slidenum">
              <a:rPr lang="de-DE" smtClean="0"/>
              <a:t>11</a:t>
            </a:fld>
            <a:endParaRPr lang="de-DE"/>
          </a:p>
        </p:txBody>
      </p:sp>
    </p:spTree>
    <p:extLst>
      <p:ext uri="{BB962C8B-B14F-4D97-AF65-F5344CB8AC3E}">
        <p14:creationId xmlns:p14="http://schemas.microsoft.com/office/powerpoint/2010/main" val="2513513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73CB-FF13-A1BC-5E21-AF6D904DE8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7BEAA0-D9E0-EFA0-28F9-E9868A3F270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728198E-EA69-E6A1-82DA-D66CEFD4FACE}"/>
              </a:ext>
            </a:extLst>
          </p:cNvPr>
          <p:cNvSpPr>
            <a:spLocks noGrp="1"/>
          </p:cNvSpPr>
          <p:nvPr>
            <p:ph type="body" idx="1"/>
          </p:nvPr>
        </p:nvSpPr>
        <p:spPr/>
        <p:txBody>
          <a:bodyPr/>
          <a:lstStyle/>
          <a:p>
            <a:pPr algn="l"/>
            <a:r>
              <a:rPr lang="de-DE" sz="1800" dirty="0"/>
              <a:t>Karte des Kapitänsamtes von Pernambuco, die den </a:t>
            </a:r>
            <a:r>
              <a:rPr lang="de-DE" sz="1800" dirty="0" err="1"/>
              <a:t>Quilombo</a:t>
            </a:r>
            <a:r>
              <a:rPr lang="de-DE" sz="1800" dirty="0"/>
              <a:t> dos Palmares zeigt </a:t>
            </a:r>
            <a:r>
              <a:rPr lang="de-DE" sz="1200" dirty="0">
                <a:solidFill>
                  <a:schemeClr val="accent4"/>
                </a:solidFill>
                <a:hlinkClick r:id="rId3">
                  <a:extLst>
                    <a:ext uri="{A12FA001-AC4F-418D-AE19-62706E023703}">
                      <ahyp:hlinkClr xmlns:ahyp="http://schemas.microsoft.com/office/drawing/2018/hyperlinkcolor" val="tx"/>
                    </a:ext>
                  </a:extLst>
                </a:hlinkClick>
              </a:rPr>
              <a:t>https://commons.wikimedia.org/wiki/File:Mapa_da_Capitania_de_Pernambuco,_com_representa%C3%A7%C3%A3o_do_Quilombo_dos_Palmares_(1647).jpg</a:t>
            </a:r>
            <a:endParaRPr lang="de-DE" sz="1200" dirty="0">
              <a:solidFill>
                <a:schemeClr val="accent4"/>
              </a:solidFill>
            </a:endParaRPr>
          </a:p>
          <a:p>
            <a:pPr algn="l"/>
            <a:r>
              <a:rPr lang="de-DE" sz="1200" dirty="0"/>
              <a:t>Public Domain</a:t>
            </a:r>
          </a:p>
          <a:p>
            <a:endParaRPr lang="de-DE" sz="1200" dirty="0"/>
          </a:p>
          <a:p>
            <a:endParaRPr lang="de-DE" sz="1200" dirty="0"/>
          </a:p>
        </p:txBody>
      </p:sp>
      <p:sp>
        <p:nvSpPr>
          <p:cNvPr id="4" name="Foliennummernplatzhalter 3">
            <a:extLst>
              <a:ext uri="{FF2B5EF4-FFF2-40B4-BE49-F238E27FC236}">
                <a16:creationId xmlns:a16="http://schemas.microsoft.com/office/drawing/2014/main" id="{FAD08E42-D96B-76D5-5B29-60026998879E}"/>
              </a:ext>
            </a:extLst>
          </p:cNvPr>
          <p:cNvSpPr>
            <a:spLocks noGrp="1"/>
          </p:cNvSpPr>
          <p:nvPr>
            <p:ph type="sldNum" sz="quarter" idx="5"/>
          </p:nvPr>
        </p:nvSpPr>
        <p:spPr/>
        <p:txBody>
          <a:bodyPr/>
          <a:lstStyle/>
          <a:p>
            <a:fld id="{184A04C6-55E9-456B-BE3A-F2AA23C029D6}" type="slidenum">
              <a:rPr lang="de-DE" smtClean="0"/>
              <a:t>12</a:t>
            </a:fld>
            <a:endParaRPr lang="de-DE"/>
          </a:p>
        </p:txBody>
      </p:sp>
    </p:spTree>
    <p:extLst>
      <p:ext uri="{BB962C8B-B14F-4D97-AF65-F5344CB8AC3E}">
        <p14:creationId xmlns:p14="http://schemas.microsoft.com/office/powerpoint/2010/main" val="18409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1A394-6586-EB95-803F-82E018DEA70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BCCA20-668F-813E-1247-7CABD98B2C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B52F68C-B7A7-B405-6552-02C1A876D3A0}"/>
              </a:ext>
            </a:extLst>
          </p:cNvPr>
          <p:cNvSpPr>
            <a:spLocks noGrp="1"/>
          </p:cNvSpPr>
          <p:nvPr>
            <p:ph type="body" idx="1"/>
          </p:nvPr>
        </p:nvSpPr>
        <p:spPr/>
        <p:txBody>
          <a:bodyPr/>
          <a:lstStyle/>
          <a:p>
            <a:pPr marL="171450" indent="-171450">
              <a:buFont typeface="Arial" panose="020B0604020202020204" pitchFamily="34" charset="0"/>
              <a:buChar char="•"/>
            </a:pPr>
            <a:r>
              <a:rPr lang="en-US" sz="1200" dirty="0"/>
              <a:t>Quilombos emerged from the 17th century as places of refuge for fugitive slaves - often in remote areas with independent social, cultural and economic structures.</a:t>
            </a:r>
          </a:p>
          <a:p>
            <a:pPr marL="171450" indent="-171450">
              <a:buFont typeface="Arial" panose="020B0604020202020204" pitchFamily="34" charset="0"/>
              <a:buChar char="•"/>
            </a:pPr>
            <a:r>
              <a:rPr lang="en-US" sz="1200" dirty="0"/>
              <a:t>Today, between 1000 and 10000 </a:t>
            </a:r>
            <a:r>
              <a:rPr lang="en-US" sz="1200" dirty="0" err="1"/>
              <a:t>quilombola</a:t>
            </a:r>
            <a:r>
              <a:rPr lang="en-US" sz="1200" dirty="0"/>
              <a:t> communities live in Brazil, many without official recognition or secure land rights.</a:t>
            </a:r>
          </a:p>
          <a:p>
            <a:pPr marL="171450" indent="-171450">
              <a:buFont typeface="Arial" panose="020B0604020202020204" pitchFamily="34" charset="0"/>
              <a:buChar char="•"/>
            </a:pPr>
            <a:r>
              <a:rPr lang="en-US" sz="1200" dirty="0"/>
              <a:t>They are fighting against land grabbing, environmental destruction, monocultures (soy, sugar cane), mining and large-scale projects (e.g. dams, pipelines).Many of these projects not only threaten their existence, but also the biodiversity of the regions.</a:t>
            </a:r>
          </a:p>
          <a:p>
            <a:pPr marL="171450" indent="-171450">
              <a:buFont typeface="Arial" panose="020B0604020202020204" pitchFamily="34" charset="0"/>
              <a:buChar char="•"/>
            </a:pPr>
            <a:r>
              <a:rPr lang="en-US" sz="1200" dirty="0" err="1"/>
              <a:t>Quilombola</a:t>
            </a:r>
            <a:r>
              <a:rPr lang="en-US" sz="1200" dirty="0"/>
              <a:t> movements such as CONAQ (</a:t>
            </a:r>
            <a:r>
              <a:rPr lang="en-US" sz="1200" dirty="0" err="1"/>
              <a:t>Coordenação</a:t>
            </a:r>
            <a:r>
              <a:rPr lang="en-US" sz="1200" dirty="0"/>
              <a:t> Nacional de </a:t>
            </a:r>
            <a:r>
              <a:rPr lang="en-US" sz="1200" dirty="0" err="1"/>
              <a:t>Articulação</a:t>
            </a:r>
            <a:r>
              <a:rPr lang="en-US" sz="1200" dirty="0"/>
              <a:t> das Comunidades Negras </a:t>
            </a:r>
            <a:r>
              <a:rPr lang="en-US" sz="1200" dirty="0" err="1"/>
              <a:t>Rurais</a:t>
            </a:r>
            <a:r>
              <a:rPr lang="en-US" sz="1200" dirty="0"/>
              <a:t> </a:t>
            </a:r>
            <a:r>
              <a:rPr lang="en-US" sz="1200" dirty="0" err="1"/>
              <a:t>Quilombolas</a:t>
            </a:r>
            <a:r>
              <a:rPr lang="en-US" sz="1200" dirty="0"/>
              <a:t>) campaign for collective land rights, cultural recognition and environmental justice.</a:t>
            </a:r>
          </a:p>
          <a:p>
            <a:pPr marL="171450" indent="-171450">
              <a:buFont typeface="Arial" panose="020B0604020202020204" pitchFamily="34" charset="0"/>
              <a:buChar char="•"/>
            </a:pPr>
            <a:r>
              <a:rPr lang="en-US" sz="1200" dirty="0"/>
              <a:t>Organized together wit indigenous groups in the </a:t>
            </a:r>
            <a:r>
              <a:rPr lang="en-US" sz="1200" dirty="0" err="1"/>
              <a:t>amazonas</a:t>
            </a:r>
            <a:endParaRPr lang="en-US" sz="1200" dirty="0"/>
          </a:p>
          <a:p>
            <a:pPr marL="171450" indent="-171450">
              <a:buFont typeface="Arial" panose="020B0604020202020204" pitchFamily="34" charset="0"/>
              <a:buChar char="•"/>
            </a:pPr>
            <a:r>
              <a:rPr lang="en-US" sz="1200" dirty="0"/>
              <a:t>Also existing in other parts of south </a:t>
            </a:r>
            <a:r>
              <a:rPr lang="en-US" sz="1200" dirty="0" err="1"/>
              <a:t>america</a:t>
            </a:r>
            <a:endParaRPr lang="en-US" sz="1200" dirty="0"/>
          </a:p>
          <a:p>
            <a:pPr marL="171450" indent="-171450">
              <a:buFont typeface="Arial" panose="020B0604020202020204" pitchFamily="34" charset="0"/>
              <a:buChar char="•"/>
            </a:pPr>
            <a:r>
              <a:rPr lang="en-US" sz="1200" dirty="0"/>
              <a:t>Their resistance is intersectional: it is directed against racist, colonial and capitalist structures. Also internationally networked: part of global movements for environmental justice, indigenous rights and decolonial struggles.</a:t>
            </a:r>
            <a:endParaRPr lang="de-DE" sz="1200" dirty="0"/>
          </a:p>
        </p:txBody>
      </p:sp>
      <p:sp>
        <p:nvSpPr>
          <p:cNvPr id="4" name="Foliennummernplatzhalter 3">
            <a:extLst>
              <a:ext uri="{FF2B5EF4-FFF2-40B4-BE49-F238E27FC236}">
                <a16:creationId xmlns:a16="http://schemas.microsoft.com/office/drawing/2014/main" id="{BB466C55-9095-20F3-2547-788E01A50D26}"/>
              </a:ext>
            </a:extLst>
          </p:cNvPr>
          <p:cNvSpPr>
            <a:spLocks noGrp="1"/>
          </p:cNvSpPr>
          <p:nvPr>
            <p:ph type="sldNum" sz="quarter" idx="5"/>
          </p:nvPr>
        </p:nvSpPr>
        <p:spPr/>
        <p:txBody>
          <a:bodyPr/>
          <a:lstStyle/>
          <a:p>
            <a:fld id="{184A04C6-55E9-456B-BE3A-F2AA23C029D6}" type="slidenum">
              <a:rPr lang="de-DE" smtClean="0"/>
              <a:t>13</a:t>
            </a:fld>
            <a:endParaRPr lang="de-DE"/>
          </a:p>
        </p:txBody>
      </p:sp>
    </p:spTree>
    <p:extLst>
      <p:ext uri="{BB962C8B-B14F-4D97-AF65-F5344CB8AC3E}">
        <p14:creationId xmlns:p14="http://schemas.microsoft.com/office/powerpoint/2010/main" val="248631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a:t>BASF Ludwigshafen </a:t>
            </a:r>
            <a:r>
              <a:rPr lang="de-DE" sz="1200" dirty="0" err="1"/>
              <a:t>site</a:t>
            </a:r>
            <a:r>
              <a:rPr lang="de-DE" sz="1200" dirty="0"/>
              <a:t> 1881 – von BASF</a:t>
            </a:r>
          </a:p>
          <a:p>
            <a:pPr algn="l"/>
            <a:r>
              <a:rPr lang="de-DE" sz="1200" dirty="0"/>
              <a:t>Veröffentlich unter </a:t>
            </a:r>
            <a:r>
              <a:rPr lang="de-DE" sz="1200" dirty="0">
                <a:hlinkClick r:id="rId3"/>
              </a:rPr>
              <a:t>CC BY-NC-ND 2.0 Lizenz</a:t>
            </a:r>
            <a:endParaRPr lang="de-DE" sz="1200" dirty="0"/>
          </a:p>
          <a:p>
            <a:pPr algn="l"/>
            <a:r>
              <a:rPr lang="de-DE" sz="1200" dirty="0"/>
              <a:t>https://www.flickr.com/photos/basf/5509563806/</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14</a:t>
            </a:fld>
            <a:endParaRPr lang="de-DE"/>
          </a:p>
        </p:txBody>
      </p:sp>
    </p:spTree>
    <p:extLst>
      <p:ext uri="{BB962C8B-B14F-4D97-AF65-F5344CB8AC3E}">
        <p14:creationId xmlns:p14="http://schemas.microsoft.com/office/powerpoint/2010/main" val="2084059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Alternative </a:t>
            </a:r>
            <a:r>
              <a:rPr lang="de-DE" dirty="0" err="1"/>
              <a:t>picture</a:t>
            </a:r>
            <a:r>
              <a:rPr lang="de-DE" dirty="0"/>
              <a:t>: https://www.hs-nb.de/storages/hs-neubrandenburg/institute/iugr/Landschaft_im_Wandel/Landwirtschaft/Phasen_der_Industriellen_Revolution/Industrialisierung_in_Deutschland.jpg</a:t>
            </a:r>
            <a:br>
              <a:rPr lang="de-DE" dirty="0"/>
            </a:br>
            <a:br>
              <a:rPr lang="de-DE" dirty="0"/>
            </a:br>
            <a:r>
              <a:rPr lang="en-GB" sz="1200" dirty="0">
                <a:effectLst/>
                <a:latin typeface="+mn-lt"/>
                <a:ea typeface="Aptos" panose="02110004020202020204"/>
                <a:cs typeface="Calibri" panose="020F0502020204030204" pitchFamily="34" charset="0"/>
              </a:rPr>
              <a:t>The industrial revolution (steam engine, coal-fired power) replaced conventional driving forces (people and animals, wind and water) and greatly intensified industrial production. For example, the textile industry was increasingly relocated from the previously small domestic production facilities to large factories, where steam-powered spinning machines and looms quickly and productively manufactured the fabrics that were in demand on the European continent.  Resistance, e.g. in the weavers' uprising of 1844</a:t>
            </a:r>
          </a:p>
          <a:p>
            <a:endParaRPr lang="en-GB" sz="1200" dirty="0">
              <a:effectLst/>
              <a:latin typeface="+mn-lt"/>
              <a:cs typeface="Calibri" panose="020F0502020204030204" pitchFamily="34" charset="0"/>
            </a:endParaRPr>
          </a:p>
          <a:p>
            <a:r>
              <a:rPr lang="en-GB" sz="1200" kern="100" dirty="0">
                <a:effectLst/>
                <a:latin typeface="+mn-lt"/>
                <a:ea typeface="Aptos"/>
                <a:cs typeface="Calibri" panose="020F0502020204030204" pitchFamily="34" charset="0"/>
              </a:rPr>
              <a:t>Technical innovation as an essential feature of the emerging capitalism. Also: Many factories with bad working conditions and living conditions in workers' neighbourhoods. important: industrialisation would not have been possible without the exploitation of resources and people in the colonies.</a:t>
            </a:r>
            <a:endParaRPr lang="de-DE" sz="1200" kern="100" dirty="0">
              <a:effectLst/>
              <a:latin typeface="+mn-lt"/>
              <a:ea typeface="Tahoma" panose="020B0604030504040204" pitchFamily="34" charset="0"/>
              <a:cs typeface="Comic Sans"/>
            </a:endParaRPr>
          </a:p>
          <a:p>
            <a:r>
              <a:rPr lang="en-GB" sz="1200" dirty="0">
                <a:effectLst/>
                <a:latin typeface="+mn-lt"/>
                <a:ea typeface="Aptos"/>
                <a:cs typeface="Calibri" panose="020F0502020204030204" pitchFamily="34" charset="0"/>
              </a:rPr>
              <a:t>Also: starting point for many workers' movements in which many workers mobilised to fight against their exploitation and for better working conditions..</a:t>
            </a:r>
            <a:endParaRPr lang="de-DE" sz="1000" dirty="0">
              <a:latin typeface="+mn-lt"/>
            </a:endParaRPr>
          </a:p>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15</a:t>
            </a:fld>
            <a:endParaRPr lang="de-DE"/>
          </a:p>
        </p:txBody>
      </p:sp>
    </p:spTree>
    <p:extLst>
      <p:ext uri="{BB962C8B-B14F-4D97-AF65-F5344CB8AC3E}">
        <p14:creationId xmlns:p14="http://schemas.microsoft.com/office/powerpoint/2010/main" val="289846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4A63B-FB51-BFFD-B797-F607DF6F47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7BFEB52-0259-C490-706C-1EAC71F88E0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41937F-8ABA-F2F4-4D57-23009C9AD735}"/>
              </a:ext>
            </a:extLst>
          </p:cNvPr>
          <p:cNvSpPr>
            <a:spLocks noGrp="1"/>
          </p:cNvSpPr>
          <p:nvPr>
            <p:ph type="body" idx="1"/>
          </p:nvPr>
        </p:nvSpPr>
        <p:spPr/>
        <p:txBody>
          <a:bodyPr/>
          <a:lstStyle/>
          <a:p>
            <a:r>
              <a:rPr lang="de-DE" sz="1200" dirty="0">
                <a:hlinkClick r:id="rId3"/>
              </a:rPr>
              <a:t>https://picryl.com/media/framebreaking-1812-9b84c2</a:t>
            </a:r>
            <a:endParaRPr lang="de-DE" sz="1200" dirty="0"/>
          </a:p>
          <a:p>
            <a:r>
              <a:rPr lang="de-DE" sz="1200" dirty="0"/>
              <a:t>Public Domain Image </a:t>
            </a:r>
          </a:p>
        </p:txBody>
      </p:sp>
      <p:sp>
        <p:nvSpPr>
          <p:cNvPr id="4" name="Foliennummernplatzhalter 3">
            <a:extLst>
              <a:ext uri="{FF2B5EF4-FFF2-40B4-BE49-F238E27FC236}">
                <a16:creationId xmlns:a16="http://schemas.microsoft.com/office/drawing/2014/main" id="{21B894F9-77C7-7C45-06C0-E20997CE4788}"/>
              </a:ext>
            </a:extLst>
          </p:cNvPr>
          <p:cNvSpPr>
            <a:spLocks noGrp="1"/>
          </p:cNvSpPr>
          <p:nvPr>
            <p:ph type="sldNum" sz="quarter" idx="5"/>
          </p:nvPr>
        </p:nvSpPr>
        <p:spPr/>
        <p:txBody>
          <a:bodyPr/>
          <a:lstStyle/>
          <a:p>
            <a:fld id="{184A04C6-55E9-456B-BE3A-F2AA23C029D6}" type="slidenum">
              <a:rPr lang="de-DE" smtClean="0"/>
              <a:t>16</a:t>
            </a:fld>
            <a:endParaRPr lang="de-DE"/>
          </a:p>
        </p:txBody>
      </p:sp>
    </p:spTree>
    <p:extLst>
      <p:ext uri="{BB962C8B-B14F-4D97-AF65-F5344CB8AC3E}">
        <p14:creationId xmlns:p14="http://schemas.microsoft.com/office/powerpoint/2010/main" val="24027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47683-214E-F93E-6762-543AD1A6CE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FF97D5-32AE-0710-5EBC-30DCAB4F6C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CEC62CD-D8F2-4F4C-3C5D-18229CE6F821}"/>
              </a:ext>
            </a:extLst>
          </p:cNvPr>
          <p:cNvSpPr>
            <a:spLocks noGrp="1"/>
          </p:cNvSpPr>
          <p:nvPr>
            <p:ph type="body" idx="1"/>
          </p:nvPr>
        </p:nvSpPr>
        <p:spPr/>
        <p:txBody>
          <a:bodyPr/>
          <a:lstStyle/>
          <a:p>
            <a:r>
              <a:rPr lang="de-DE" sz="1200" dirty="0">
                <a:hlinkClick r:id="rId3"/>
              </a:rPr>
              <a:t>https://picryl.com/media/framebreaking-1812-9b84c2</a:t>
            </a:r>
            <a:endParaRPr lang="de-DE" sz="1200" dirty="0"/>
          </a:p>
          <a:p>
            <a:r>
              <a:rPr lang="de-DE" sz="1200" dirty="0"/>
              <a:t>Public Domain Image</a:t>
            </a:r>
          </a:p>
        </p:txBody>
      </p:sp>
      <p:sp>
        <p:nvSpPr>
          <p:cNvPr id="4" name="Foliennummernplatzhalter 3">
            <a:extLst>
              <a:ext uri="{FF2B5EF4-FFF2-40B4-BE49-F238E27FC236}">
                <a16:creationId xmlns:a16="http://schemas.microsoft.com/office/drawing/2014/main" id="{B74DCDDB-7D9A-5DA9-64EC-7275C6E23356}"/>
              </a:ext>
            </a:extLst>
          </p:cNvPr>
          <p:cNvSpPr>
            <a:spLocks noGrp="1"/>
          </p:cNvSpPr>
          <p:nvPr>
            <p:ph type="sldNum" sz="quarter" idx="5"/>
          </p:nvPr>
        </p:nvSpPr>
        <p:spPr/>
        <p:txBody>
          <a:bodyPr/>
          <a:lstStyle/>
          <a:p>
            <a:fld id="{184A04C6-55E9-456B-BE3A-F2AA23C029D6}" type="slidenum">
              <a:rPr lang="de-DE" smtClean="0"/>
              <a:t>17</a:t>
            </a:fld>
            <a:endParaRPr lang="de-DE"/>
          </a:p>
        </p:txBody>
      </p:sp>
    </p:spTree>
    <p:extLst>
      <p:ext uri="{BB962C8B-B14F-4D97-AF65-F5344CB8AC3E}">
        <p14:creationId xmlns:p14="http://schemas.microsoft.com/office/powerpoint/2010/main" val="1784184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B48EA-4AFE-ADDE-DAD6-78161CE782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1F047CA-DCFE-3175-AD20-62DA559BFF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4727997-8E5B-0926-D647-1838EDD009A0}"/>
              </a:ext>
            </a:extLst>
          </p:cNvPr>
          <p:cNvSpPr>
            <a:spLocks noGrp="1"/>
          </p:cNvSpPr>
          <p:nvPr>
            <p:ph type="body" idx="1"/>
          </p:nvPr>
        </p:nvSpPr>
        <p:spPr/>
        <p:txBody>
          <a:bodyPr/>
          <a:lstStyle/>
          <a:p>
            <a:r>
              <a:rPr lang="en-US" dirty="0"/>
              <a:t>On average across OECD countries, it would take </a:t>
            </a:r>
            <a:r>
              <a:rPr lang="en-US" b="1" dirty="0"/>
              <a:t>five generations</a:t>
            </a:r>
            <a:r>
              <a:rPr lang="en-US" dirty="0"/>
              <a:t> for children from low-income families to reach the average income level</a:t>
            </a:r>
            <a:endParaRPr lang="de-DE" dirty="0"/>
          </a:p>
        </p:txBody>
      </p:sp>
      <p:sp>
        <p:nvSpPr>
          <p:cNvPr id="4" name="Foliennummernplatzhalter 3">
            <a:extLst>
              <a:ext uri="{FF2B5EF4-FFF2-40B4-BE49-F238E27FC236}">
                <a16:creationId xmlns:a16="http://schemas.microsoft.com/office/drawing/2014/main" id="{D3A8A927-AD9B-9AF8-0064-6D24FCA58C10}"/>
              </a:ext>
            </a:extLst>
          </p:cNvPr>
          <p:cNvSpPr>
            <a:spLocks noGrp="1"/>
          </p:cNvSpPr>
          <p:nvPr>
            <p:ph type="sldNum" sz="quarter" idx="5"/>
          </p:nvPr>
        </p:nvSpPr>
        <p:spPr/>
        <p:txBody>
          <a:bodyPr/>
          <a:lstStyle/>
          <a:p>
            <a:fld id="{7BD0CDFC-CD70-48CA-96B2-C37FD54833FB}" type="slidenum">
              <a:rPr lang="de-DE" smtClean="0"/>
              <a:t>19</a:t>
            </a:fld>
            <a:endParaRPr lang="de-DE"/>
          </a:p>
        </p:txBody>
      </p:sp>
    </p:spTree>
    <p:extLst>
      <p:ext uri="{BB962C8B-B14F-4D97-AF65-F5344CB8AC3E}">
        <p14:creationId xmlns:p14="http://schemas.microsoft.com/office/powerpoint/2010/main" val="1599970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20</a:t>
            </a:fld>
            <a:endParaRPr lang="de-DE"/>
          </a:p>
        </p:txBody>
      </p:sp>
    </p:spTree>
    <p:extLst>
      <p:ext uri="{BB962C8B-B14F-4D97-AF65-F5344CB8AC3E}">
        <p14:creationId xmlns:p14="http://schemas.microsoft.com/office/powerpoint/2010/main" val="2320530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When they reached the rocky plateau of Kinder Scout, they were confronted by gamekeepers, which led to physical altercations. Rothman was one of six demonstrators who were imprisoned for taking part in the action. However, the harsh sentences in particular helped to further strengthen the movement and sparked a broad wave of public support. The consequences were far-reaching: the action paved the way for the “Right to Roam” movement, the National Parks and Access to the Countryside Act of 1949, and the establishment of the first national park, the Peak District National Park, in 1951.</a:t>
            </a:r>
          </a:p>
          <a:p>
            <a:br>
              <a:rPr lang="en-GB" dirty="0"/>
            </a:br>
            <a:endParaRPr lang="en-GB" dirty="0"/>
          </a:p>
          <a:p>
            <a:r>
              <a:rPr lang="en-GB" b="1" dirty="0"/>
              <a:t>Connection to environmental justice &amp; classism</a:t>
            </a:r>
          </a:p>
          <a:p>
            <a:r>
              <a:rPr lang="en-GB" dirty="0"/>
              <a:t>The protest highlighted that access to nature is class-dependent: urban workers had no right to recreation in green spaces. The right to nature was denied from above—the action demanded participation, visibility, and justice for disadvantaged classes. The Mass Trespass was an early form of resistance against environmental injustice—long before the term was established.</a:t>
            </a:r>
          </a:p>
          <a:p>
            <a:br>
              <a:rPr lang="en-GB" dirty="0"/>
            </a:br>
            <a:endParaRPr lang="de-DE" b="1" dirty="0"/>
          </a:p>
          <a:p>
            <a:r>
              <a:rPr lang="de-DE" b="1" dirty="0"/>
              <a:t>Mehr Infos:</a:t>
            </a:r>
            <a:br>
              <a:rPr lang="de-DE" b="0" dirty="0"/>
            </a:br>
            <a:endParaRPr lang="de-DE" b="0" dirty="0"/>
          </a:p>
          <a:p>
            <a:pPr marL="171450" indent="-171450">
              <a:buFont typeface="Arial" panose="020B0604020202020204" pitchFamily="34" charset="0"/>
              <a:buChar char="•"/>
            </a:pPr>
            <a:r>
              <a:rPr lang="de-DE" b="0" dirty="0"/>
              <a:t>https://de.wikipedia.org/wiki/Mass_trespass_of_Kinder_Scout</a:t>
            </a:r>
          </a:p>
          <a:p>
            <a:pPr marL="171450" indent="-171450">
              <a:buFont typeface="Arial" panose="020B0604020202020204" pitchFamily="34" charset="0"/>
              <a:buChar char="•"/>
            </a:pPr>
            <a:r>
              <a:rPr lang="de-DE" b="0" dirty="0"/>
              <a:t>https://www.bbc.com/news/uk-england-derbyshire-61008955</a:t>
            </a:r>
          </a:p>
          <a:p>
            <a:pPr marL="171450" indent="-171450">
              <a:buFont typeface="Arial" panose="020B0604020202020204" pitchFamily="34" charset="0"/>
              <a:buChar char="•"/>
            </a:pPr>
            <a:r>
              <a:rPr lang="de-DE" b="0" dirty="0"/>
              <a:t>https://www.muchbetteradventures.com/magazine/the-mass-trespass-of-kinder-scout/</a:t>
            </a:r>
          </a:p>
          <a:p>
            <a:pPr marL="171450" indent="-171450">
              <a:buFont typeface="Arial" panose="020B0604020202020204" pitchFamily="34" charset="0"/>
              <a:buChar char="•"/>
            </a:pPr>
            <a:r>
              <a:rPr lang="de-DE" b="0" dirty="0"/>
              <a:t>https://britishonlinearchives.com/posts/category/articles/659/right-to-roam-the-kinder-mass-trespass-of-1932 </a:t>
            </a:r>
          </a:p>
        </p:txBody>
      </p:sp>
      <p:sp>
        <p:nvSpPr>
          <p:cNvPr id="4" name="Foliennummernplatzhalter 3"/>
          <p:cNvSpPr>
            <a:spLocks noGrp="1"/>
          </p:cNvSpPr>
          <p:nvPr>
            <p:ph type="sldNum" sz="quarter" idx="5"/>
          </p:nvPr>
        </p:nvSpPr>
        <p:spPr/>
        <p:txBody>
          <a:bodyPr/>
          <a:lstStyle/>
          <a:p>
            <a:fld id="{184A04C6-55E9-456B-BE3A-F2AA23C029D6}" type="slidenum">
              <a:rPr lang="de-DE" smtClean="0"/>
              <a:t>21</a:t>
            </a:fld>
            <a:endParaRPr lang="de-DE"/>
          </a:p>
        </p:txBody>
      </p:sp>
    </p:spTree>
    <p:extLst>
      <p:ext uri="{BB962C8B-B14F-4D97-AF65-F5344CB8AC3E}">
        <p14:creationId xmlns:p14="http://schemas.microsoft.com/office/powerpoint/2010/main" val="287605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6824D9-4F8F-438B-9B06-8D1C886A2880}" type="slidenum">
              <a:rPr lang="de-DE" smtClean="0"/>
              <a:t>2</a:t>
            </a:fld>
            <a:endParaRPr lang="de-DE"/>
          </a:p>
        </p:txBody>
      </p:sp>
    </p:spTree>
    <p:extLst>
      <p:ext uri="{BB962C8B-B14F-4D97-AF65-F5344CB8AC3E}">
        <p14:creationId xmlns:p14="http://schemas.microsoft.com/office/powerpoint/2010/main" val="3099091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600" noProof="0" dirty="0"/>
              <a:t>Stolperstein für Franz Lissner in Uetersen (Holstein</a:t>
            </a:r>
            <a:r>
              <a:rPr lang="de-DE" sz="1400" noProof="0" dirty="0"/>
              <a:t>)</a:t>
            </a:r>
            <a:br>
              <a:rPr lang="de-DE" sz="1200" noProof="0" dirty="0"/>
            </a:br>
            <a:r>
              <a:rPr lang="de-DE" sz="1200" noProof="0" dirty="0"/>
              <a:t> (Foto: Christian </a:t>
            </a:r>
            <a:r>
              <a:rPr lang="de-DE" sz="1200" noProof="0" dirty="0" err="1"/>
              <a:t>Michelides</a:t>
            </a:r>
            <a:r>
              <a:rPr lang="de-DE" sz="1200" noProof="0" dirty="0"/>
              <a:t>)</a:t>
            </a:r>
          </a:p>
          <a:p>
            <a:pPr algn="l"/>
            <a:r>
              <a:rPr lang="de-DE" sz="1200" noProof="0" dirty="0"/>
              <a:t>Veröffentlicht unter </a:t>
            </a:r>
            <a:r>
              <a:rPr lang="de-DE" sz="1200" noProof="0" dirty="0">
                <a:solidFill>
                  <a:schemeClr val="accent4"/>
                </a:solidFill>
                <a:hlinkClick r:id="rId3">
                  <a:extLst>
                    <a:ext uri="{A12FA001-AC4F-418D-AE19-62706E023703}">
                      <ahyp:hlinkClr xmlns:ahyp="http://schemas.microsoft.com/office/drawing/2018/hyperlinkcolor" val="tx"/>
                    </a:ext>
                  </a:extLst>
                </a:hlinkClick>
              </a:rPr>
              <a:t>Attribution-Share </a:t>
            </a:r>
            <a:r>
              <a:rPr lang="de-DE" sz="1200" noProof="0" dirty="0" err="1">
                <a:solidFill>
                  <a:schemeClr val="accent4"/>
                </a:solidFill>
                <a:hlinkClick r:id="rId3">
                  <a:extLst>
                    <a:ext uri="{A12FA001-AC4F-418D-AE19-62706E023703}">
                      <ahyp:hlinkClr xmlns:ahyp="http://schemas.microsoft.com/office/drawing/2018/hyperlinkcolor" val="tx"/>
                    </a:ext>
                  </a:extLst>
                </a:hlinkClick>
              </a:rPr>
              <a:t>Alike</a:t>
            </a:r>
            <a:r>
              <a:rPr lang="de-DE" sz="1200" noProof="0" dirty="0">
                <a:solidFill>
                  <a:schemeClr val="accent4"/>
                </a:solidFill>
                <a:hlinkClick r:id="rId3">
                  <a:extLst>
                    <a:ext uri="{A12FA001-AC4F-418D-AE19-62706E023703}">
                      <ahyp:hlinkClr xmlns:ahyp="http://schemas.microsoft.com/office/drawing/2018/hyperlinkcolor" val="tx"/>
                    </a:ext>
                  </a:extLst>
                </a:hlinkClick>
              </a:rPr>
              <a:t> 4.0 International Lizenz </a:t>
            </a:r>
            <a:endParaRPr lang="de-DE" sz="1200" noProof="0" dirty="0">
              <a:solidFill>
                <a:schemeClr val="accent4"/>
              </a:solidFill>
            </a:endParaRPr>
          </a:p>
          <a:p>
            <a:pPr algn="l"/>
            <a:r>
              <a:rPr lang="de-DE" sz="1200" noProof="0" dirty="0">
                <a:solidFill>
                  <a:schemeClr val="accent4"/>
                </a:solidFill>
              </a:rPr>
              <a:t>https://commons.wikimedia.org/wiki/File:Stolperstein_f%C3%BCr_Franz_Lissner_%28Uetersen%29.jpg</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22</a:t>
            </a:fld>
            <a:endParaRPr lang="de-DE"/>
          </a:p>
        </p:txBody>
      </p:sp>
    </p:spTree>
    <p:extLst>
      <p:ext uri="{BB962C8B-B14F-4D97-AF65-F5344CB8AC3E}">
        <p14:creationId xmlns:p14="http://schemas.microsoft.com/office/powerpoint/2010/main" val="832566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B4E81-5F7F-305C-C08B-AD95193D8B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851AAD-DC74-4777-777B-FCDBAED730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0B2DADF-8104-3143-3ADE-339303CEBEF7}"/>
              </a:ext>
            </a:extLst>
          </p:cNvPr>
          <p:cNvSpPr>
            <a:spLocks noGrp="1"/>
          </p:cNvSpPr>
          <p:nvPr>
            <p:ph type="body" idx="1"/>
          </p:nvPr>
        </p:nvSpPr>
        <p:spPr/>
        <p:txBody>
          <a:bodyPr/>
          <a:lstStyle/>
          <a:p>
            <a:r>
              <a:rPr lang="en-US" dirty="0"/>
              <a:t>'stumbling stone’ /'stumbling block</a:t>
            </a:r>
          </a:p>
          <a:p>
            <a:endParaRPr lang="en-GB" b="1" dirty="0"/>
          </a:p>
          <a:p>
            <a:r>
              <a:rPr lang="en-GB" b="1" dirty="0"/>
              <a:t>Historical context </a:t>
            </a:r>
            <a:br>
              <a:rPr lang="en-GB" b="1" dirty="0"/>
            </a:br>
            <a:r>
              <a:rPr lang="en-GB" dirty="0"/>
              <a:t>In Germany and Austria, this took place in two waves of arrests. A further 2,000 Jewish men and women were detained in the same operation. These were primarily men of working age who had either turned down a job offer twice or had given up a job after a short time. The grounds for arrest were not the alleged dangerousness of the </a:t>
            </a:r>
            <a:r>
              <a:rPr lang="en-GB" dirty="0" err="1"/>
              <a:t>individual“anti</a:t>
            </a:r>
            <a:r>
              <a:rPr lang="en-GB" dirty="0"/>
              <a:t>-social” individual, but rather their ability to work was the decisive criterion for arrest. Among those arrested were also beggars and homeless people, prostitutes and pimps, Sinti and Roma, alcoholics, those allegedly “reluctant to work”, people with infectious diseases, etc. In 1943, Himmler himself estimated the total number of imprisoned “anti-social” individuals,  “habitual criminals” and those held in preventive detention at around 70,000. </a:t>
            </a:r>
          </a:p>
          <a:p>
            <a:endParaRPr lang="en-GB" dirty="0"/>
          </a:p>
          <a:p>
            <a:r>
              <a:rPr lang="en-GB" dirty="0"/>
              <a:t>An extreme form of classism, which also manifests itself in hatred, disgust, oppression, exploitation and systemic murder. It is closely linked to other forms of discrimination such as anti-Semitism or anti-</a:t>
            </a:r>
            <a:r>
              <a:rPr lang="en-GB" dirty="0" err="1"/>
              <a:t>Gypsyism</a:t>
            </a:r>
            <a:r>
              <a:rPr lang="en-GB" dirty="0"/>
              <a:t> (discrimination against Sinti and Roma)..→ It was a targeted social cleansing campaign that combined classism, racism and the ideology of work.</a:t>
            </a:r>
            <a:br>
              <a:rPr lang="en-GB" dirty="0"/>
            </a:br>
            <a:r>
              <a:rPr lang="en-GB" dirty="0"/>
              <a:t>Under National Socialism, work was regarded as a moral duty towards the ‘national community’. Anyone who did not work – or did not work in the manner prescribed from above – was dehumanised and criminalised. Poverty, illness or unemployment were not regarded as social problems, but as signs of personal weakness or ‘inferiority’.</a:t>
            </a:r>
            <a:br>
              <a:rPr lang="en-GB" dirty="0"/>
            </a:br>
            <a:br>
              <a:rPr lang="en-GB" dirty="0"/>
            </a:br>
            <a:r>
              <a:rPr lang="en-GB" dirty="0"/>
              <a:t>In the camps, forced labour served not only economic exploitation but also ideological ‘re-education’: work was supposedly intended to discipline and ‘purify’. This conception of work as moral purification legitimised systematic violence. → Work became a tool of social and political control.</a:t>
            </a:r>
          </a:p>
          <a:p>
            <a:endParaRPr lang="en-GB" dirty="0"/>
          </a:p>
          <a:p>
            <a:r>
              <a:rPr lang="en-GB" dirty="0"/>
              <a:t>Even today, traces of this mindset can be found: Those who earn little, are unemployed or receive state support are often morally devalued. At the same time, many socially necessary but physically demanding or poorly paid jobs (care, cleaning, logistics, agriculture) are looked down upon – even though they are central to the functioning of society. → The roots of such hierarchies run deep into the history of discipline through work.</a:t>
            </a:r>
            <a:endParaRPr lang="de-DE" dirty="0"/>
          </a:p>
        </p:txBody>
      </p:sp>
      <p:sp>
        <p:nvSpPr>
          <p:cNvPr id="4" name="Foliennummernplatzhalter 3">
            <a:extLst>
              <a:ext uri="{FF2B5EF4-FFF2-40B4-BE49-F238E27FC236}">
                <a16:creationId xmlns:a16="http://schemas.microsoft.com/office/drawing/2014/main" id="{94971D1D-224B-C4E5-3B7D-1933EFFD5627}"/>
              </a:ext>
            </a:extLst>
          </p:cNvPr>
          <p:cNvSpPr>
            <a:spLocks noGrp="1"/>
          </p:cNvSpPr>
          <p:nvPr>
            <p:ph type="sldNum" sz="quarter" idx="5"/>
          </p:nvPr>
        </p:nvSpPr>
        <p:spPr/>
        <p:txBody>
          <a:bodyPr/>
          <a:lstStyle/>
          <a:p>
            <a:fld id="{7BD0CDFC-CD70-48CA-96B2-C37FD54833FB}" type="slidenum">
              <a:rPr lang="de-DE" smtClean="0"/>
              <a:t>23</a:t>
            </a:fld>
            <a:endParaRPr lang="de-DE"/>
          </a:p>
        </p:txBody>
      </p:sp>
    </p:spTree>
    <p:extLst>
      <p:ext uri="{BB962C8B-B14F-4D97-AF65-F5344CB8AC3E}">
        <p14:creationId xmlns:p14="http://schemas.microsoft.com/office/powerpoint/2010/main" val="2352888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Alternative Picture: https://hollis.harvard.edu/primo-explore/fulldisplay?docid=HVD_VIA8000904989&amp;context=L&amp;vid=HVD2&amp;lang=en_US&amp;search_scope=everything&amp;adaptor=Local%20Search%20Engine&amp;tab=everything&amp;query=any,contains,wages%20for%20housework&amp;facet=rtype,include,images&amp;offset=0 </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24</a:t>
            </a:fld>
            <a:endParaRPr lang="de-DE"/>
          </a:p>
        </p:txBody>
      </p:sp>
    </p:spTree>
    <p:extLst>
      <p:ext uri="{BB962C8B-B14F-4D97-AF65-F5344CB8AC3E}">
        <p14:creationId xmlns:p14="http://schemas.microsoft.com/office/powerpoint/2010/main" val="212489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5"/>
          </p:nvPr>
        </p:nvSpPr>
        <p:spPr/>
        <p:txBody>
          <a:bodyPr/>
          <a:lstStyle/>
          <a:p>
            <a:fld id="{184A04C6-55E9-456B-BE3A-F2AA23C029D6}" type="slidenum">
              <a:rPr lang="de-DE" smtClean="0"/>
              <a:t>25</a:t>
            </a:fld>
            <a:endParaRPr lang="de-DE"/>
          </a:p>
        </p:txBody>
      </p:sp>
    </p:spTree>
    <p:extLst>
      <p:ext uri="{BB962C8B-B14F-4D97-AF65-F5344CB8AC3E}">
        <p14:creationId xmlns:p14="http://schemas.microsoft.com/office/powerpoint/2010/main" val="4044792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26</a:t>
            </a:fld>
            <a:endParaRPr lang="de-DE"/>
          </a:p>
        </p:txBody>
      </p:sp>
    </p:spTree>
    <p:extLst>
      <p:ext uri="{BB962C8B-B14F-4D97-AF65-F5344CB8AC3E}">
        <p14:creationId xmlns:p14="http://schemas.microsoft.com/office/powerpoint/2010/main" val="1588906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latin typeface="Calibri" panose="020F0502020204030204" pitchFamily="34" charset="0"/>
                <a:cs typeface="Calibri" panose="020F0502020204030204" pitchFamily="34" charset="0"/>
              </a:rPr>
              <a:t>Name of the movement: Hindi for ‘to hold on’ or ‘to stick </a:t>
            </a:r>
            <a:r>
              <a:rPr lang="en-GB" sz="1200" kern="100" dirty="0" err="1">
                <a:latin typeface="Calibri" panose="020F0502020204030204" pitchFamily="34" charset="0"/>
                <a:cs typeface="Calibri" panose="020F0502020204030204" pitchFamily="34" charset="0"/>
              </a:rPr>
              <a:t>to’Against</a:t>
            </a:r>
            <a:r>
              <a:rPr lang="en-GB" sz="1200" kern="100" dirty="0">
                <a:latin typeface="Calibri" panose="020F0502020204030204" pitchFamily="34" charset="0"/>
                <a:cs typeface="Calibri" panose="020F0502020204030204" pitchFamily="34" charset="0"/>
              </a:rPr>
              <a:t> this backdrop, the first spontaneous Chipko action took place in April 1973 in the village of Mandal in the Alakananda Valley. There, a sports equipment company had been granted a concession to use the forest, which had previously been denied to the villagers when they sought to harvest timber for making tools.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latin typeface="Calibri" panose="020F0502020204030204" pitchFamily="34" charset="0"/>
                <a:cs typeface="Calibri" panose="020F0502020204030204" pitchFamily="34" charset="0"/>
              </a:rPr>
              <a:t>Grassroots Environmental Resistance: The Chipko Movement emerged in the 1970s in rural, forest-dependent communities in Uttarakhand, India. Villagers — especially women — resisted the commercial exploitation of forests by hugging trees to prevent them from being cut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latin typeface="Calibri" panose="020F0502020204030204" pitchFamily="34" charset="0"/>
                <a:cs typeface="Calibri" panose="020F0502020204030204" pitchFamily="34" charset="0"/>
              </a:rPr>
              <a:t>Gender &amp; Class Dimensions: Most activists were rural women from lower-income backgrounds whose lives directly depended on access to firewood, fodder, and clean water. These communities were excluded from decision-making, whilst profits from deforestation went to industrial elites.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latin typeface="Calibri" panose="020F0502020204030204" pitchFamily="34" charset="0"/>
                <a:cs typeface="Calibri" panose="020F0502020204030204" pitchFamily="34" charset="0"/>
              </a:rPr>
              <a:t>Environmental Justice </a:t>
            </a:r>
            <a:r>
              <a:rPr lang="en-GB" sz="1200" kern="100" dirty="0" err="1">
                <a:latin typeface="Calibri" panose="020F0502020204030204" pitchFamily="34" charset="0"/>
                <a:cs typeface="Calibri" panose="020F0502020204030204" pitchFamily="34" charset="0"/>
              </a:rPr>
              <a:t>Link:nThe</a:t>
            </a:r>
            <a:r>
              <a:rPr lang="en-GB" sz="1200" kern="100" dirty="0">
                <a:latin typeface="Calibri" panose="020F0502020204030204" pitchFamily="34" charset="0"/>
                <a:cs typeface="Calibri" panose="020F0502020204030204" pitchFamily="34" charset="0"/>
              </a:rPr>
              <a:t> movement exposed inequities in resource distribution, where those who caused the least environmental degradation (local communities) suffered the most from its impacts — such as erosion, floods, and water scarcity.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latin typeface="Calibri" panose="020F0502020204030204" pitchFamily="34" charset="0"/>
                <a:cs typeface="Calibri" panose="020F0502020204030204" pitchFamily="34" charset="0"/>
              </a:rPr>
              <a:t>Ecofeminism &amp; Intersectionality: The Chipko movement inspired ecofeminist thinking, drawing attention to how patriarchal capitalism exploits both nature and marginalised genders. It is an early example of intersectional environmental activism.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latin typeface="Calibri" panose="020F0502020204030204" pitchFamily="34" charset="0"/>
                <a:cs typeface="Calibri" panose="020F0502020204030204" pitchFamily="34" charset="0"/>
              </a:rPr>
              <a:t>Legacy: The movement led to bans on deforestation in certain regions and re</a:t>
            </a:r>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27</a:t>
            </a:fld>
            <a:endParaRPr lang="de-DE"/>
          </a:p>
        </p:txBody>
      </p:sp>
    </p:spTree>
    <p:extLst>
      <p:ext uri="{BB962C8B-B14F-4D97-AF65-F5344CB8AC3E}">
        <p14:creationId xmlns:p14="http://schemas.microsoft.com/office/powerpoint/2010/main" val="348485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BD0AA-315D-4AA7-DED9-6494C618D5C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FDB7C3-65E3-57B1-9188-FECD8572C3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7F437D5-7F06-7842-3278-679A8DB71AF1}"/>
              </a:ext>
            </a:extLst>
          </p:cNvPr>
          <p:cNvSpPr>
            <a:spLocks noGrp="1"/>
          </p:cNvSpPr>
          <p:nvPr>
            <p:ph type="body" idx="1"/>
          </p:nvPr>
        </p:nvSpPr>
        <p:spPr/>
        <p:txBody>
          <a:bodyPr/>
          <a:lstStyle/>
          <a:p>
            <a:r>
              <a:rPr lang="de-DE" sz="1200" dirty="0"/>
              <a:t>https://www.flickr.com/photos/skasuga/375495241 </a:t>
            </a:r>
            <a:r>
              <a:rPr lang="de-DE" sz="1200" dirty="0" err="1"/>
              <a:t>Photo</a:t>
            </a:r>
            <a:r>
              <a:rPr lang="de-DE" sz="1200" dirty="0"/>
              <a:t>: Flickr, CC </a:t>
            </a:r>
            <a:r>
              <a:rPr lang="de-DE" sz="1200" dirty="0" err="1"/>
              <a:t>Liszenz</a:t>
            </a:r>
            <a:endParaRPr lang="de-DE" sz="1200" dirty="0"/>
          </a:p>
          <a:p>
            <a:r>
              <a:rPr lang="de-DE" sz="1200" dirty="0"/>
              <a:t>Quote:: https://www.goodreads.com/author/quotes/117297.Wangari_Maathai</a:t>
            </a:r>
          </a:p>
          <a:p>
            <a:endParaRPr lang="de-D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Orginalzitat</a:t>
            </a:r>
            <a:r>
              <a:rPr lang="de-DE" sz="1200" dirty="0"/>
              <a:t> auf englisch: </a:t>
            </a:r>
            <a:r>
              <a:rPr lang="en-US" sz="1200" i="1" dirty="0"/>
              <a:t>“Trees are living symbols of peace and hope. A tree has roots in the soil yet reaches to the sky. It tells us that in order to aspire we need to be grounded...” </a:t>
            </a:r>
            <a:endParaRPr lang="en-US" sz="1200" i="1" dirty="0">
              <a:effectLst/>
            </a:endParaRPr>
          </a:p>
          <a:p>
            <a:endParaRPr lang="de-DE" sz="1200" dirty="0"/>
          </a:p>
        </p:txBody>
      </p:sp>
      <p:sp>
        <p:nvSpPr>
          <p:cNvPr id="4" name="Foliennummernplatzhalter 3">
            <a:extLst>
              <a:ext uri="{FF2B5EF4-FFF2-40B4-BE49-F238E27FC236}">
                <a16:creationId xmlns:a16="http://schemas.microsoft.com/office/drawing/2014/main" id="{F4A89D15-931C-BA9C-503B-CFD1769224C0}"/>
              </a:ext>
            </a:extLst>
          </p:cNvPr>
          <p:cNvSpPr>
            <a:spLocks noGrp="1"/>
          </p:cNvSpPr>
          <p:nvPr>
            <p:ph type="sldNum" sz="quarter" idx="5"/>
          </p:nvPr>
        </p:nvSpPr>
        <p:spPr/>
        <p:txBody>
          <a:bodyPr/>
          <a:lstStyle/>
          <a:p>
            <a:fld id="{184A04C6-55E9-456B-BE3A-F2AA23C029D6}" type="slidenum">
              <a:rPr lang="de-DE" smtClean="0"/>
              <a:t>28</a:t>
            </a:fld>
            <a:endParaRPr lang="de-DE"/>
          </a:p>
        </p:txBody>
      </p:sp>
    </p:spTree>
    <p:extLst>
      <p:ext uri="{BB962C8B-B14F-4D97-AF65-F5344CB8AC3E}">
        <p14:creationId xmlns:p14="http://schemas.microsoft.com/office/powerpoint/2010/main" val="118556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5A50-FA3D-7BD7-D16A-E685BF5D3B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7FA848-DAE2-FF92-916B-65B5309193D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FD62187-F465-FBA0-B93C-6C3B3A766566}"/>
              </a:ext>
            </a:extLst>
          </p:cNvPr>
          <p:cNvSpPr>
            <a:spLocks noGrp="1"/>
          </p:cNvSpPr>
          <p:nvPr>
            <p:ph type="body" idx="1"/>
          </p:nvPr>
        </p:nvSpPr>
        <p:spPr/>
        <p:txBody>
          <a:bodyPr/>
          <a:lstStyle/>
          <a:p>
            <a:pPr marL="171450" indent="-171450">
              <a:buFont typeface="Arial" panose="020B0604020202020204" pitchFamily="34" charset="0"/>
              <a:buChar char="•"/>
            </a:pPr>
            <a:r>
              <a:rPr lang="en-US" b="0" dirty="0"/>
              <a:t>The Green Belt Movement was founded in 1977 by Wangari Maathai, the first African woman to win the Nobel Peace Prize (2004).</a:t>
            </a:r>
          </a:p>
          <a:p>
            <a:pPr marL="171450" indent="-171450">
              <a:buFont typeface="Arial" panose="020B0604020202020204" pitchFamily="34" charset="0"/>
              <a:buChar char="•"/>
            </a:pPr>
            <a:r>
              <a:rPr lang="en-US" b="0" dirty="0"/>
              <a:t>The movement began by mobilizing rural women in Kenya to plant trees to combat deforestation, soil erosion, and water scarcity.</a:t>
            </a:r>
          </a:p>
          <a:p>
            <a:pPr marL="171450" indent="-171450">
              <a:buFont typeface="Arial" panose="020B0604020202020204" pitchFamily="34" charset="0"/>
              <a:buChar char="•"/>
            </a:pPr>
            <a:r>
              <a:rPr lang="en-US" b="0" dirty="0"/>
              <a:t>It quickly evolved into a broader grassroots movement addressing women’s empowerment, climate resilience, and human rights.</a:t>
            </a:r>
          </a:p>
          <a:p>
            <a:pPr marL="171450" indent="-171450">
              <a:buFont typeface="Arial" panose="020B0604020202020204" pitchFamily="34" charset="0"/>
              <a:buChar char="•"/>
            </a:pPr>
            <a:r>
              <a:rPr lang="en-US" b="0" dirty="0"/>
              <a:t>The GBM promoted community-based solutions to environmental destruction — especially led by those most affected: poor, rural women.</a:t>
            </a:r>
          </a:p>
          <a:p>
            <a:pPr marL="171450" indent="-171450">
              <a:buFont typeface="Arial" panose="020B0604020202020204" pitchFamily="34" charset="0"/>
              <a:buChar char="•"/>
            </a:pPr>
            <a:r>
              <a:rPr lang="en-US" b="0" dirty="0"/>
              <a:t>Maathai linked environmental degradation directly to economic injustice, patriarchy, and corrupt political systems.</a:t>
            </a:r>
          </a:p>
          <a:p>
            <a:pPr marL="171450" indent="-171450">
              <a:buFont typeface="Arial" panose="020B0604020202020204" pitchFamily="34" charset="0"/>
              <a:buChar char="•"/>
            </a:pPr>
            <a:r>
              <a:rPr lang="en-US" b="0" dirty="0"/>
              <a:t>She faced political repression, arrests, and state violence for her activism — particularly during the Moi regime in Kenya.</a:t>
            </a:r>
          </a:p>
          <a:p>
            <a:pPr marL="171450" indent="-171450">
              <a:buFont typeface="Arial" panose="020B0604020202020204" pitchFamily="34" charset="0"/>
              <a:buChar char="•"/>
            </a:pPr>
            <a:r>
              <a:rPr lang="en-US" b="0" dirty="0"/>
              <a:t>GBM has led to the planting of over 50 million trees and inspired global movements for eco-justice and intersectional activism.</a:t>
            </a:r>
          </a:p>
          <a:p>
            <a:endParaRPr lang="de-DE" sz="1200" b="0" dirty="0"/>
          </a:p>
        </p:txBody>
      </p:sp>
      <p:sp>
        <p:nvSpPr>
          <p:cNvPr id="4" name="Foliennummernplatzhalter 3">
            <a:extLst>
              <a:ext uri="{FF2B5EF4-FFF2-40B4-BE49-F238E27FC236}">
                <a16:creationId xmlns:a16="http://schemas.microsoft.com/office/drawing/2014/main" id="{FB083881-2D21-4E25-EB96-CD0B552232BF}"/>
              </a:ext>
            </a:extLst>
          </p:cNvPr>
          <p:cNvSpPr>
            <a:spLocks noGrp="1"/>
          </p:cNvSpPr>
          <p:nvPr>
            <p:ph type="sldNum" sz="quarter" idx="5"/>
          </p:nvPr>
        </p:nvSpPr>
        <p:spPr/>
        <p:txBody>
          <a:bodyPr/>
          <a:lstStyle/>
          <a:p>
            <a:fld id="{184A04C6-55E9-456B-BE3A-F2AA23C029D6}" type="slidenum">
              <a:rPr lang="de-DE" smtClean="0"/>
              <a:t>29</a:t>
            </a:fld>
            <a:endParaRPr lang="de-DE"/>
          </a:p>
        </p:txBody>
      </p:sp>
    </p:spTree>
    <p:extLst>
      <p:ext uri="{BB962C8B-B14F-4D97-AF65-F5344CB8AC3E}">
        <p14:creationId xmlns:p14="http://schemas.microsoft.com/office/powerpoint/2010/main" val="2172465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600" dirty="0"/>
              <a:t>NSW Builders </a:t>
            </a:r>
            <a:r>
              <a:rPr lang="en-US" sz="1600" dirty="0" err="1"/>
              <a:t>Labourers</a:t>
            </a:r>
            <a:r>
              <a:rPr lang="en-US" sz="1600" dirty="0"/>
              <a:t> March</a:t>
            </a:r>
            <a:br>
              <a:rPr lang="en-US" sz="1400" dirty="0"/>
            </a:br>
            <a:r>
              <a:rPr lang="de-DE" sz="1200" dirty="0"/>
              <a:t>Weibliche Mitglieder der NSW Branch </a:t>
            </a:r>
            <a:r>
              <a:rPr lang="de-DE" sz="1200" dirty="0" err="1"/>
              <a:t>of</a:t>
            </a:r>
            <a:r>
              <a:rPr lang="de-DE" sz="1200" dirty="0"/>
              <a:t> </a:t>
            </a:r>
            <a:r>
              <a:rPr lang="de-DE" sz="1200" dirty="0" err="1"/>
              <a:t>the</a:t>
            </a:r>
            <a:r>
              <a:rPr lang="de-DE" sz="1200" dirty="0"/>
              <a:t> </a:t>
            </a:r>
            <a:r>
              <a:rPr lang="de-DE" sz="1200" dirty="0" err="1"/>
              <a:t>Builders</a:t>
            </a:r>
            <a:r>
              <a:rPr lang="de-DE" sz="1200" dirty="0"/>
              <a:t> </a:t>
            </a:r>
            <a:r>
              <a:rPr lang="de-DE" sz="1200" dirty="0" err="1"/>
              <a:t>Labourers</a:t>
            </a:r>
            <a:r>
              <a:rPr lang="de-DE" sz="1200" dirty="0"/>
              <a:t> </a:t>
            </a:r>
            <a:r>
              <a:rPr lang="de-DE" sz="1200" dirty="0" err="1"/>
              <a:t>Federation</a:t>
            </a:r>
            <a:r>
              <a:rPr lang="de-DE" sz="1200" dirty="0"/>
              <a:t> in beim Marsch zum Internationalen Frauentag in Sydney, März 1975.</a:t>
            </a:r>
            <a:endParaRPr lang="en-US" sz="1200" dirty="0"/>
          </a:p>
          <a:p>
            <a:pPr algn="l"/>
            <a:endParaRPr lang="en-US" sz="1000" dirty="0"/>
          </a:p>
          <a:p>
            <a:pPr algn="l"/>
            <a:r>
              <a:rPr lang="en-US" sz="1000" dirty="0" err="1"/>
              <a:t>Veröffentlicht</a:t>
            </a:r>
            <a:r>
              <a:rPr lang="en-US" sz="1000" dirty="0"/>
              <a:t> </a:t>
            </a:r>
            <a:r>
              <a:rPr lang="en-US" sz="1000" dirty="0" err="1"/>
              <a:t>unter</a:t>
            </a:r>
            <a:r>
              <a:rPr lang="en-US" sz="1000" dirty="0"/>
              <a:t> </a:t>
            </a:r>
            <a:r>
              <a:rPr lang="en-US" sz="1000" dirty="0">
                <a:solidFill>
                  <a:schemeClr val="accent4"/>
                </a:solidFill>
                <a:hlinkClick r:id="rId3" tooltip="creativecommons:by-sa/3.0/deed.en">
                  <a:extLst>
                    <a:ext uri="{A12FA001-AC4F-418D-AE19-62706E023703}">
                      <ahyp:hlinkClr xmlns:ahyp="http://schemas.microsoft.com/office/drawing/2018/hyperlinkcolor" val="tx"/>
                    </a:ext>
                  </a:extLst>
                </a:hlinkClick>
              </a:rPr>
              <a:t>Attribution-Share Alike 3.0 </a:t>
            </a:r>
            <a:r>
              <a:rPr lang="en-US" sz="1000" dirty="0" err="1">
                <a:solidFill>
                  <a:schemeClr val="accent4"/>
                </a:solidFill>
                <a:hlinkClick r:id="rId3" tooltip="creativecommons:by-sa/3.0/deed.en">
                  <a:extLst>
                    <a:ext uri="{A12FA001-AC4F-418D-AE19-62706E023703}">
                      <ahyp:hlinkClr xmlns:ahyp="http://schemas.microsoft.com/office/drawing/2018/hyperlinkcolor" val="tx"/>
                    </a:ext>
                  </a:extLst>
                </a:hlinkClick>
              </a:rPr>
              <a:t>Unported</a:t>
            </a:r>
            <a:r>
              <a:rPr lang="en-US" sz="1000" dirty="0">
                <a:solidFill>
                  <a:schemeClr val="accent4"/>
                </a:solidFill>
              </a:rPr>
              <a:t> l </a:t>
            </a:r>
            <a:r>
              <a:rPr lang="en-US" sz="800" dirty="0"/>
              <a:t>https://commons.wikimedia.org/wiki/File:NSW_Builders_Labourers_march_on_IWD_1975.jpg</a:t>
            </a:r>
            <a:endParaRPr lang="en-US" sz="1000" dirty="0"/>
          </a:p>
          <a:p>
            <a:pPr algn="l"/>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30</a:t>
            </a:fld>
            <a:endParaRPr lang="de-DE"/>
          </a:p>
        </p:txBody>
      </p:sp>
    </p:spTree>
    <p:extLst>
      <p:ext uri="{BB962C8B-B14F-4D97-AF65-F5344CB8AC3E}">
        <p14:creationId xmlns:p14="http://schemas.microsoft.com/office/powerpoint/2010/main" val="3672199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More Information: https://www.labornotes.org/2020/07/australian-green-bans-when-construction-workers-went-strike-environment</a:t>
            </a:r>
          </a:p>
          <a:p>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construction workers of Sydney were organized in the New South Wales Builders </a:t>
            </a:r>
            <a:r>
              <a:rPr lang="en-US" dirty="0" err="1"/>
              <a:t>Labourers</a:t>
            </a:r>
            <a:r>
              <a:rPr lang="en-US" dirty="0"/>
              <a:t> Federation (NSWBLF).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the mid-1960s, the union had increasingly engaged with urban planning issues.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May 1970, the NSWBLF board decided to develop a "new concept of the trade union movement," which included the principle of social responsibility in labor: according to this, workers have the right to insist that their labor power is not used in harmful ways.</a:t>
            </a:r>
          </a:p>
          <a:p>
            <a:pPr marL="171450" indent="-171450">
              <a:buFont typeface="Arial" panose="020B0604020202020204" pitchFamily="34" charset="0"/>
              <a:buChar char="•"/>
            </a:pPr>
            <a:r>
              <a:rPr lang="en-US" dirty="0"/>
              <a:t>Three main types of construction bans: </a:t>
            </a:r>
          </a:p>
          <a:p>
            <a:pPr marL="628650" lvl="1" indent="-171450">
              <a:buFont typeface="Arial" panose="020B0604020202020204" pitchFamily="34" charset="0"/>
              <a:buChar char="•"/>
            </a:pPr>
            <a:r>
              <a:rPr lang="en-US" dirty="0"/>
              <a:t>for the protection of open spaces;</a:t>
            </a:r>
          </a:p>
          <a:p>
            <a:pPr marL="628650" lvl="1" indent="-171450">
              <a:buFont typeface="Arial" panose="020B0604020202020204" pitchFamily="34" charset="0"/>
              <a:buChar char="•"/>
            </a:pPr>
            <a:r>
              <a:rPr lang="en-US" dirty="0"/>
              <a:t>for the protection of existing housing from being demolished for highways or high-rise buildings</a:t>
            </a:r>
          </a:p>
          <a:p>
            <a:pPr marL="628650" lvl="1" indent="-171450">
              <a:buFont typeface="Arial" panose="020B0604020202020204" pitchFamily="34" charset="0"/>
              <a:buChar char="•"/>
            </a:pPr>
            <a:r>
              <a:rPr lang="en-US" dirty="0"/>
              <a:t>for the protection of older buildings from being replaced by office buildings or shopping centers. </a:t>
            </a:r>
          </a:p>
          <a:p>
            <a:pPr marL="171450" indent="-171450">
              <a:buFont typeface="Arial" panose="020B0604020202020204" pitchFamily="34" charset="0"/>
              <a:buChar char="•"/>
            </a:pPr>
            <a:r>
              <a:rPr lang="en-US" dirty="0"/>
              <a:t>Resistance movement of the impoverished and working classes. Resistance has always been a part of class exploitation and environmental destruction. </a:t>
            </a:r>
          </a:p>
          <a:p>
            <a:pPr marL="171450" indent="-171450">
              <a:buFont typeface="Arial" panose="020B0604020202020204" pitchFamily="34" charset="0"/>
              <a:buChar char="•"/>
            </a:pPr>
            <a:r>
              <a:rPr lang="en-US" dirty="0"/>
              <a:t>Particularly, protest and resistance against environmental destruction often also come from the impoverished and working classes, due to greater exposure and impact. This also demonstrates the power of workers.</a:t>
            </a:r>
          </a:p>
          <a:p>
            <a:endParaRPr lang="de-DE" dirty="0"/>
          </a:p>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31</a:t>
            </a:fld>
            <a:endParaRPr lang="de-DE"/>
          </a:p>
        </p:txBody>
      </p:sp>
    </p:spTree>
    <p:extLst>
      <p:ext uri="{BB962C8B-B14F-4D97-AF65-F5344CB8AC3E}">
        <p14:creationId xmlns:p14="http://schemas.microsoft.com/office/powerpoint/2010/main" val="112976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3</a:t>
            </a:fld>
            <a:endParaRPr lang="de-DE"/>
          </a:p>
        </p:txBody>
      </p:sp>
    </p:spTree>
    <p:extLst>
      <p:ext uri="{BB962C8B-B14F-4D97-AF65-F5344CB8AC3E}">
        <p14:creationId xmlns:p14="http://schemas.microsoft.com/office/powerpoint/2010/main" val="2291516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F79D6-142E-19AF-AA9B-5764314AA18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0EBF8D-A49C-078C-C689-D9B4156F94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88EC736-B09B-18F1-02CF-121B9B84F5E1}"/>
              </a:ext>
            </a:extLst>
          </p:cNvPr>
          <p:cNvSpPr>
            <a:spLocks noGrp="1"/>
          </p:cNvSpPr>
          <p:nvPr>
            <p:ph type="body" idx="1"/>
          </p:nvPr>
        </p:nvSpPr>
        <p:spPr/>
        <p:txBody>
          <a:bodyPr/>
          <a:lstStyle/>
          <a:p>
            <a:r>
              <a:rPr lang="de-DE" sz="1200" dirty="0"/>
              <a:t>Quote:: https://mst.org.br/quem-somos/ -</a:t>
            </a:r>
          </a:p>
          <a:p>
            <a:r>
              <a:rPr lang="de-DE" sz="1200" dirty="0"/>
              <a:t>https://mst.org.br/2025/04/09/this-land-is-our-land/ </a:t>
            </a:r>
          </a:p>
          <a:p>
            <a:r>
              <a:rPr lang="de-DE" sz="1200" dirty="0" err="1"/>
              <a:t>Photo</a:t>
            </a:r>
            <a:r>
              <a:rPr lang="de-DE" sz="1200" dirty="0"/>
              <a:t>: MST Archive – </a:t>
            </a:r>
            <a:r>
              <a:rPr lang="de-DE" sz="1200" dirty="0" err="1"/>
              <a:t>Usage</a:t>
            </a:r>
            <a:r>
              <a:rPr lang="de-DE" sz="1200" dirty="0"/>
              <a:t> just </a:t>
            </a:r>
            <a:r>
              <a:rPr lang="de-DE" sz="1200" dirty="0" err="1"/>
              <a:t>for</a:t>
            </a:r>
            <a:r>
              <a:rPr lang="de-DE" sz="1200" dirty="0"/>
              <a:t> „non-profit und </a:t>
            </a:r>
            <a:r>
              <a:rPr lang="de-DE" sz="1200" dirty="0" err="1"/>
              <a:t>educational</a:t>
            </a:r>
            <a:r>
              <a:rPr lang="de-DE" sz="1200" dirty="0"/>
              <a:t> </a:t>
            </a:r>
            <a:r>
              <a:rPr lang="de-DE" sz="1200" dirty="0" err="1"/>
              <a:t>reasons</a:t>
            </a:r>
            <a:r>
              <a:rPr lang="de-DE" sz="1200" dirty="0"/>
              <a:t>“. </a:t>
            </a:r>
          </a:p>
          <a:p>
            <a:endParaRPr lang="de-DE" sz="1200" dirty="0"/>
          </a:p>
          <a:p>
            <a:r>
              <a:rPr lang="de-DE" sz="1200" dirty="0"/>
              <a:t>Original </a:t>
            </a:r>
            <a:r>
              <a:rPr lang="de-DE" sz="1200" dirty="0" err="1"/>
              <a:t>quote</a:t>
            </a:r>
            <a:r>
              <a:rPr lang="de-DE" sz="1200" dirty="0"/>
              <a:t> on </a:t>
            </a:r>
            <a:r>
              <a:rPr lang="de-DE" sz="1200" dirty="0" err="1"/>
              <a:t>portugese</a:t>
            </a:r>
            <a:r>
              <a:rPr lang="de-DE" sz="1200" dirty="0"/>
              <a:t>: </a:t>
            </a:r>
            <a:r>
              <a:rPr lang="pt-BR" sz="1200" dirty="0"/>
              <a:t>O Movimento dos Trabalhadores Rurais Sem Terra (MST) é um movimento social, de massas, autônomo, que procura articular e organizar os trabalhadores rurais e a sociedade para conquistar a Reforma Agrária e um Projeto Popular para o Brasil.</a:t>
            </a:r>
            <a:endParaRPr lang="de-DE" sz="1200" dirty="0"/>
          </a:p>
        </p:txBody>
      </p:sp>
      <p:sp>
        <p:nvSpPr>
          <p:cNvPr id="4" name="Foliennummernplatzhalter 3">
            <a:extLst>
              <a:ext uri="{FF2B5EF4-FFF2-40B4-BE49-F238E27FC236}">
                <a16:creationId xmlns:a16="http://schemas.microsoft.com/office/drawing/2014/main" id="{CE3CAD84-D470-A2D0-E20A-E2376A7AA793}"/>
              </a:ext>
            </a:extLst>
          </p:cNvPr>
          <p:cNvSpPr>
            <a:spLocks noGrp="1"/>
          </p:cNvSpPr>
          <p:nvPr>
            <p:ph type="sldNum" sz="quarter" idx="5"/>
          </p:nvPr>
        </p:nvSpPr>
        <p:spPr/>
        <p:txBody>
          <a:bodyPr/>
          <a:lstStyle/>
          <a:p>
            <a:fld id="{184A04C6-55E9-456B-BE3A-F2AA23C029D6}" type="slidenum">
              <a:rPr lang="de-DE" smtClean="0"/>
              <a:t>32</a:t>
            </a:fld>
            <a:endParaRPr lang="de-DE"/>
          </a:p>
        </p:txBody>
      </p:sp>
    </p:spTree>
    <p:extLst>
      <p:ext uri="{BB962C8B-B14F-4D97-AF65-F5344CB8AC3E}">
        <p14:creationId xmlns:p14="http://schemas.microsoft.com/office/powerpoint/2010/main" val="1133677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0A276-8B19-00D8-8C6C-38A86AB061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5581ED-6683-37B5-2F4B-C317D6402F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6FADAC-8A04-96C2-7B67-DB7C81B16BF2}"/>
              </a:ext>
            </a:extLst>
          </p:cNvPr>
          <p:cNvSpPr>
            <a:spLocks noGrp="1"/>
          </p:cNvSpPr>
          <p:nvPr>
            <p:ph type="body" idx="1"/>
          </p:nvPr>
        </p:nvSpPr>
        <p:spPr/>
        <p:txBody>
          <a:bodyPr/>
          <a:lstStyle/>
          <a:p>
            <a:r>
              <a:rPr lang="en-US" sz="1200" dirty="0"/>
              <a:t>Through land occupations and pressure on government agencies, the MST has made a significant contribution to ensuring that over350,000 families have gained access to land (as of approx. 2020).Over 7 million hectares of land have been opened up and cultivated through the movement's commitment to the landless </a:t>
            </a:r>
            <a:r>
              <a:rPr lang="en-US" sz="1200" dirty="0" err="1"/>
              <a:t>population.These</a:t>
            </a:r>
            <a:r>
              <a:rPr lang="en-US" sz="1200" dirty="0"/>
              <a:t> areas have often been organized into cooperatives in which ecological solidarity-based agriculture is </a:t>
            </a:r>
            <a:r>
              <a:rPr lang="en-US" sz="1200" dirty="0" err="1"/>
              <a:t>practised</a:t>
            </a:r>
            <a:r>
              <a:rPr lang="en-US" sz="1200" dirty="0"/>
              <a:t>.</a:t>
            </a:r>
          </a:p>
          <a:p>
            <a:r>
              <a:rPr lang="en-US" sz="1200" dirty="0"/>
              <a:t>Also Alphabetization Program and university scholarships</a:t>
            </a:r>
          </a:p>
          <a:p>
            <a:r>
              <a:rPr lang="en-US" sz="1200" dirty="0"/>
              <a:t>MST responsible for making the topic of land justice visible and bring it into the political </a:t>
            </a:r>
            <a:r>
              <a:rPr lang="en-US" sz="1200"/>
              <a:t>discurse</a:t>
            </a:r>
            <a:endParaRPr lang="de-DE" sz="1200" dirty="0"/>
          </a:p>
        </p:txBody>
      </p:sp>
      <p:sp>
        <p:nvSpPr>
          <p:cNvPr id="4" name="Foliennummernplatzhalter 3">
            <a:extLst>
              <a:ext uri="{FF2B5EF4-FFF2-40B4-BE49-F238E27FC236}">
                <a16:creationId xmlns:a16="http://schemas.microsoft.com/office/drawing/2014/main" id="{308675C8-3D4D-C48D-4FF1-9250AA6C7E99}"/>
              </a:ext>
            </a:extLst>
          </p:cNvPr>
          <p:cNvSpPr>
            <a:spLocks noGrp="1"/>
          </p:cNvSpPr>
          <p:nvPr>
            <p:ph type="sldNum" sz="quarter" idx="5"/>
          </p:nvPr>
        </p:nvSpPr>
        <p:spPr/>
        <p:txBody>
          <a:bodyPr/>
          <a:lstStyle/>
          <a:p>
            <a:fld id="{184A04C6-55E9-456B-BE3A-F2AA23C029D6}" type="slidenum">
              <a:rPr lang="de-DE" smtClean="0"/>
              <a:t>33</a:t>
            </a:fld>
            <a:endParaRPr lang="de-DE"/>
          </a:p>
        </p:txBody>
      </p:sp>
    </p:spTree>
    <p:extLst>
      <p:ext uri="{BB962C8B-B14F-4D97-AF65-F5344CB8AC3E}">
        <p14:creationId xmlns:p14="http://schemas.microsoft.com/office/powerpoint/2010/main" val="300673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Quote Source: https://news.mongabay.com/2021/12/in-colombia-threatened-women-of-the-wayuu-community-continue-to-fight-rampant-mining/ (2021)</a:t>
            </a: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34</a:t>
            </a:fld>
            <a:endParaRPr lang="de-DE"/>
          </a:p>
        </p:txBody>
      </p:sp>
    </p:spTree>
    <p:extLst>
      <p:ext uri="{BB962C8B-B14F-4D97-AF65-F5344CB8AC3E}">
        <p14:creationId xmlns:p14="http://schemas.microsoft.com/office/powerpoint/2010/main" val="376130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2899-A591-734A-3666-C6200884CB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4A51BEF-195C-5F27-CB6F-27507BA31C7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1500734-A2C5-A552-3259-763CF4D7FBCD}"/>
              </a:ext>
            </a:extLst>
          </p:cNvPr>
          <p:cNvSpPr>
            <a:spLocks noGrp="1"/>
          </p:cNvSpPr>
          <p:nvPr>
            <p:ph type="body" idx="1"/>
          </p:nvPr>
        </p:nvSpPr>
        <p:spPr/>
        <p:txBody>
          <a:bodyPr/>
          <a:lstStyle/>
          <a:p>
            <a:r>
              <a:rPr lang="en-GB" b="1" dirty="0"/>
              <a:t>Connection to climate change</a:t>
            </a:r>
            <a:br>
              <a:rPr lang="en-GB" b="0" dirty="0"/>
            </a:br>
            <a:r>
              <a:rPr lang="en-GB" b="0" dirty="0"/>
              <a:t>Most of the coal from Cerrejón is burned to generate electricity – a key driver of the climate </a:t>
            </a:r>
            <a:r>
              <a:rPr lang="en-GB" b="0" dirty="0" err="1"/>
              <a:t>crisis.At</a:t>
            </a:r>
            <a:r>
              <a:rPr lang="en-GB" b="0" dirty="0"/>
              <a:t> the same time, local people are already feeling the severe effects of climate change: heat, water shortages and environmental destruction.</a:t>
            </a:r>
          </a:p>
          <a:p>
            <a:endParaRPr lang="en-GB" b="1" dirty="0"/>
          </a:p>
          <a:p>
            <a:r>
              <a:rPr lang="en-GB" b="1" dirty="0"/>
              <a:t>Connection to classism</a:t>
            </a:r>
            <a:br>
              <a:rPr lang="en-GB" b="0" dirty="0"/>
            </a:br>
            <a:r>
              <a:rPr lang="en-GB" b="0" dirty="0"/>
              <a:t>Those most affected are the indigenous </a:t>
            </a:r>
            <a:r>
              <a:rPr lang="en-GB" b="0" dirty="0" err="1"/>
              <a:t>Wayúu</a:t>
            </a:r>
            <a:r>
              <a:rPr lang="en-GB" b="0" dirty="0"/>
              <a:t> and Afro-Colombian communities, who have historically been marginalised and economically disadvantaged. Entire villages have been forcibly relocated to make way for coal mining, and arable land and rivers (e.g. the Río Bruno) have been destroyed. Whilst international corporations profit from coal exports, local people often lack access to clean drinking water, medical care and political participation. The Cerrejón mine epitomises an economy that is harmful to the climate, at the expense of poor, racialised and rural communities. It highlights how closely environmental destruction and social inequality – in other words, climate and classism – are intertwined.</a:t>
            </a:r>
          </a:p>
          <a:p>
            <a:endParaRPr lang="en-GB" b="0" dirty="0"/>
          </a:p>
          <a:p>
            <a:r>
              <a:rPr lang="en-GB" b="0" dirty="0"/>
              <a:t>New President: Gustavo Petro -&gt; stronger plans to phase out the fossil fuel industryhttps://www.euronews.com/green/2023/10/21/lost-bones-dreams-and-water-life-and-death-at-the-foot-of-one-of-the-worlds-biggest-coal-mhttps://news.mongabay.com/2021/12/in-colombia-threatened-women-of-the-wayuu-community-continue-to-fight-rampant-mining/https://www.bbc.com/future/article/20221116-how-colombia-plans-to-keep-its-oil-and-gas-in-the-ground</a:t>
            </a:r>
            <a:endParaRPr lang="de-DE" b="0" dirty="0"/>
          </a:p>
        </p:txBody>
      </p:sp>
      <p:sp>
        <p:nvSpPr>
          <p:cNvPr id="4" name="Foliennummernplatzhalter 3">
            <a:extLst>
              <a:ext uri="{FF2B5EF4-FFF2-40B4-BE49-F238E27FC236}">
                <a16:creationId xmlns:a16="http://schemas.microsoft.com/office/drawing/2014/main" id="{7FE71D94-6C63-22B6-4E85-AD883CC70209}"/>
              </a:ext>
            </a:extLst>
          </p:cNvPr>
          <p:cNvSpPr>
            <a:spLocks noGrp="1"/>
          </p:cNvSpPr>
          <p:nvPr>
            <p:ph type="sldNum" sz="quarter" idx="5"/>
          </p:nvPr>
        </p:nvSpPr>
        <p:spPr/>
        <p:txBody>
          <a:bodyPr/>
          <a:lstStyle/>
          <a:p>
            <a:fld id="{184A04C6-55E9-456B-BE3A-F2AA23C029D6}" type="slidenum">
              <a:rPr lang="de-DE" smtClean="0"/>
              <a:t>35</a:t>
            </a:fld>
            <a:endParaRPr lang="de-DE"/>
          </a:p>
        </p:txBody>
      </p:sp>
    </p:spTree>
    <p:extLst>
      <p:ext uri="{BB962C8B-B14F-4D97-AF65-F5344CB8AC3E}">
        <p14:creationId xmlns:p14="http://schemas.microsoft.com/office/powerpoint/2010/main" val="2734371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Times New Roman" panose="02020603050405020304" pitchFamily="18" charset="0"/>
              </a:rPr>
              <a:t>24/11/2015 </a:t>
            </a:r>
            <a:r>
              <a:rPr lang="de-DE" sz="1800" dirty="0" err="1">
                <a:effectLst/>
                <a:latin typeface="Calibri" panose="020F0502020204030204" pitchFamily="34" charset="0"/>
                <a:ea typeface="Times New Roman" panose="02020603050405020304" pitchFamily="18" charset="0"/>
              </a:rPr>
              <a:t>Peruvian</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mountain</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guide</a:t>
            </a:r>
            <a:r>
              <a:rPr lang="de-DE" sz="1800" dirty="0">
                <a:effectLst/>
                <a:latin typeface="Calibri" panose="020F0502020204030204" pitchFamily="34" charset="0"/>
                <a:ea typeface="Times New Roman" panose="02020603050405020304" pitchFamily="18" charset="0"/>
              </a:rPr>
              <a:t> and </a:t>
            </a:r>
            <a:r>
              <a:rPr lang="de-DE" sz="1800" dirty="0" err="1">
                <a:effectLst/>
                <a:latin typeface="Calibri" panose="020F0502020204030204" pitchFamily="34" charset="0"/>
                <a:ea typeface="Times New Roman" panose="02020603050405020304" pitchFamily="18" charset="0"/>
              </a:rPr>
              <a:t>small</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farmer</a:t>
            </a:r>
            <a:r>
              <a:rPr lang="de-DE" sz="1800" dirty="0">
                <a:effectLst/>
                <a:latin typeface="Calibri" panose="020F0502020204030204" pitchFamily="34" charset="0"/>
                <a:ea typeface="Times New Roman" panose="02020603050405020304" pitchFamily="18" charset="0"/>
              </a:rPr>
              <a:t> Saúl Luciano </a:t>
            </a:r>
            <a:r>
              <a:rPr lang="de-DE" sz="1800" dirty="0" err="1">
                <a:effectLst/>
                <a:latin typeface="Calibri" panose="020F0502020204030204" pitchFamily="34" charset="0"/>
                <a:ea typeface="Times New Roman" panose="02020603050405020304" pitchFamily="18" charset="0"/>
              </a:rPr>
              <a:t>Lliuya</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files</a:t>
            </a:r>
            <a:r>
              <a:rPr lang="de-DE" sz="1800" dirty="0">
                <a:effectLst/>
                <a:latin typeface="Calibri" panose="020F0502020204030204" pitchFamily="34" charset="0"/>
                <a:ea typeface="Times New Roman" panose="02020603050405020304" pitchFamily="18" charset="0"/>
              </a:rPr>
              <a:t> a </a:t>
            </a:r>
            <a:r>
              <a:rPr lang="de-DE" sz="1800" dirty="0" err="1">
                <a:effectLst/>
                <a:latin typeface="Calibri" panose="020F0502020204030204" pitchFamily="34" charset="0"/>
                <a:ea typeface="Times New Roman" panose="02020603050405020304" pitchFamily="18" charset="0"/>
              </a:rPr>
              <a:t>civil</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lawsuit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against</a:t>
            </a:r>
            <a:r>
              <a:rPr lang="de-DE" sz="1800" dirty="0">
                <a:effectLst/>
                <a:latin typeface="Calibri" panose="020F0502020204030204" pitchFamily="34" charset="0"/>
                <a:ea typeface="Times New Roman" panose="02020603050405020304" pitchFamily="18" charset="0"/>
              </a:rPr>
              <a:t> RWE at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regional </a:t>
            </a:r>
            <a:r>
              <a:rPr lang="de-DE" sz="1800" dirty="0" err="1">
                <a:effectLst/>
                <a:latin typeface="Calibri" panose="020F0502020204030204" pitchFamily="34" charset="0"/>
                <a:ea typeface="Times New Roman" panose="02020603050405020304" pitchFamily="18" charset="0"/>
              </a:rPr>
              <a:t>court</a:t>
            </a:r>
            <a:r>
              <a:rPr lang="de-DE" sz="1800" dirty="0">
                <a:effectLst/>
                <a:latin typeface="Calibri" panose="020F0502020204030204" pitchFamily="34" charset="0"/>
                <a:ea typeface="Times New Roman" panose="02020603050405020304" pitchFamily="18" charset="0"/>
              </a:rPr>
              <a:t> in Essen. This </a:t>
            </a:r>
            <a:r>
              <a:rPr lang="de-DE" sz="1800" dirty="0" err="1">
                <a:effectLst/>
                <a:latin typeface="Calibri" panose="020F0502020204030204" pitchFamily="34" charset="0"/>
                <a:ea typeface="Times New Roman" panose="02020603050405020304" pitchFamily="18" charset="0"/>
              </a:rPr>
              <a:t>has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become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one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of</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world's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most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highly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regarded</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precedents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for</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question</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of</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whether</a:t>
            </a:r>
            <a:r>
              <a:rPr lang="de-DE" sz="1800" dirty="0">
                <a:effectLst/>
                <a:latin typeface="Calibri" panose="020F0502020204030204" pitchFamily="34" charset="0"/>
                <a:ea typeface="Times New Roman" panose="02020603050405020304" pitchFamily="18" charset="0"/>
              </a:rPr>
              <a:t> individual </a:t>
            </a:r>
            <a:r>
              <a:rPr lang="de-DE" sz="1800" dirty="0" err="1">
                <a:effectLst/>
                <a:latin typeface="Calibri" panose="020F0502020204030204" pitchFamily="34" charset="0"/>
                <a:ea typeface="Times New Roman" panose="02020603050405020304" pitchFamily="18" charset="0"/>
              </a:rPr>
              <a:t>major</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emitters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must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pay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for</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protection</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against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climate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risks</a:t>
            </a:r>
            <a:r>
              <a:rPr lang="de-DE" sz="1800" dirty="0">
                <a:effectLst/>
                <a:latin typeface="Calibri" panose="020F0502020204030204" pitchFamily="34" charset="0"/>
                <a:ea typeface="Times New Roman" panose="02020603050405020304" pitchFamily="18" charset="0"/>
              </a:rPr>
              <a:t>.</a:t>
            </a:r>
            <a:endParaRPr lang="de-DE" sz="1800" dirty="0">
              <a:effectLst/>
              <a:latin typeface="Times New Roman" panose="02020603050405020304" pitchFamily="18" charset="0"/>
              <a:ea typeface="Times New Roman" panose="02020603050405020304" pitchFamily="18" charset="0"/>
            </a:endParaRPr>
          </a:p>
          <a:p>
            <a:r>
              <a:rPr lang="de-DE" sz="1800" dirty="0">
                <a:effectLst/>
                <a:latin typeface="Calibri" panose="020F0502020204030204" pitchFamily="34" charset="0"/>
                <a:ea typeface="Tahoma" panose="020B0604030504040204" pitchFamily="34" charset="0"/>
              </a:rPr>
              <a:t>The </a:t>
            </a:r>
            <a:r>
              <a:rPr lang="de-DE" sz="1800" dirty="0" err="1">
                <a:effectLst/>
                <a:latin typeface="Calibri" panose="020F0502020204030204" pitchFamily="34" charset="0"/>
                <a:ea typeface="Tahoma" panose="020B0604030504040204" pitchFamily="34" charset="0"/>
              </a:rPr>
              <a:t>issue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the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construction</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of</a:t>
            </a:r>
            <a:r>
              <a:rPr lang="de-DE" sz="1800" dirty="0">
                <a:effectLst/>
                <a:latin typeface="Calibri" panose="020F0502020204030204" pitchFamily="34" charset="0"/>
                <a:ea typeface="Tahoma" panose="020B0604030504040204" pitchFamily="34" charset="0"/>
              </a:rPr>
              <a:t> a </a:t>
            </a:r>
            <a:r>
              <a:rPr lang="de-DE" sz="1800" dirty="0" err="1">
                <a:effectLst/>
                <a:latin typeface="Calibri" panose="020F0502020204030204" pitchFamily="34" charset="0"/>
                <a:ea typeface="Tahoma" panose="020B0604030504040204" pitchFamily="34" charset="0"/>
              </a:rPr>
              <a:t>protective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dam</a:t>
            </a:r>
            <a:r>
              <a:rPr lang="de-DE" sz="1800" dirty="0">
                <a:effectLst/>
                <a:latin typeface="Calibri" panose="020F0502020204030204" pitchFamily="34" charset="0"/>
                <a:ea typeface="Tahoma" panose="020B0604030504040204" pitchFamily="34" charset="0"/>
              </a:rPr>
              <a:t> on </a:t>
            </a:r>
            <a:r>
              <a:rPr lang="de-DE" sz="1800" dirty="0" err="1">
                <a:effectLst/>
                <a:latin typeface="Calibri" panose="020F0502020204030204" pitchFamily="34" charset="0"/>
                <a:ea typeface="Tahoma" panose="020B0604030504040204" pitchFamily="34" charset="0"/>
              </a:rPr>
              <a:t>the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Palcacocha</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glacial</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lake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above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the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city</a:t>
            </a:r>
            <a:r>
              <a:rPr lang="de-DE" sz="1800" dirty="0">
                <a:effectLst/>
                <a:latin typeface="Calibri" panose="020F0502020204030204" pitchFamily="34" charset="0"/>
                <a:ea typeface="Tahoma" panose="020B0604030504040204" pitchFamily="34" charset="0"/>
              </a:rPr>
              <a:t> in </a:t>
            </a:r>
            <a:r>
              <a:rPr lang="de-DE" sz="1800" dirty="0" err="1">
                <a:effectLst/>
                <a:latin typeface="Calibri" panose="020F0502020204030204" pitchFamily="34" charset="0"/>
                <a:ea typeface="Tahoma" panose="020B0604030504040204" pitchFamily="34" charset="0"/>
              </a:rPr>
              <a:t>order</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to</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protect</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the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ahoma" panose="020B0604030504040204" pitchFamily="34" charset="0"/>
              </a:rPr>
              <a:t>plaintiff</a:t>
            </a:r>
            <a:r>
              <a:rPr lang="de-DE" sz="1800" dirty="0">
                <a:effectLst/>
                <a:latin typeface="Calibri" panose="020F0502020204030204" pitchFamily="34" charset="0"/>
                <a:ea typeface="Tahoma" panose="020B0604030504040204" pitchFamily="34" charset="0"/>
              </a:rPr>
              <a:t> and </a:t>
            </a:r>
            <a:r>
              <a:rPr lang="de-DE" sz="1800" dirty="0" err="1">
                <a:effectLst/>
                <a:latin typeface="Calibri" panose="020F0502020204030204" pitchFamily="34" charset="0"/>
                <a:ea typeface="Tahoma" panose="020B0604030504040204" pitchFamily="34" charset="0"/>
              </a:rPr>
              <a:t>over</a:t>
            </a:r>
            <a:r>
              <a:rPr lang="de-DE" sz="1800" dirty="0">
                <a:effectLst/>
                <a:latin typeface="Calibri" panose="020F0502020204030204" pitchFamily="34" charset="0"/>
                <a:ea typeface="Tahoma" panose="020B0604030504040204" pitchFamily="34" charset="0"/>
              </a:rPr>
              <a:t> 50,000 </a:t>
            </a:r>
            <a:r>
              <a:rPr lang="de-DE" sz="1800" dirty="0" err="1">
                <a:effectLst/>
                <a:latin typeface="Calibri" panose="020F0502020204030204" pitchFamily="34" charset="0"/>
                <a:ea typeface="Tahoma" panose="020B0604030504040204" pitchFamily="34" charset="0"/>
              </a:rPr>
              <a:t>people</a:t>
            </a:r>
            <a:r>
              <a:rPr lang="de-DE" sz="1800" dirty="0">
                <a:effectLst/>
                <a:latin typeface="Calibri" panose="020F0502020204030204" pitchFamily="34" charset="0"/>
                <a:ea typeface="Tahoma" panose="020B0604030504040204" pitchFamily="34" charset="0"/>
              </a:rPr>
              <a:t> </a:t>
            </a:r>
            <a:r>
              <a:rPr lang="de-DE" sz="1800" dirty="0" err="1">
                <a:effectLst/>
                <a:latin typeface="Calibri" panose="020F0502020204030204" pitchFamily="34" charset="0"/>
                <a:ea typeface="Times New Roman" panose="02020603050405020304" pitchFamily="18" charset="0"/>
              </a:rPr>
              <a:t>from</a:t>
            </a:r>
            <a:r>
              <a:rPr lang="de-DE" sz="1800" dirty="0">
                <a:effectLst/>
                <a:latin typeface="Calibri" panose="020F0502020204030204" pitchFamily="34" charset="0"/>
                <a:ea typeface="Times New Roman" panose="02020603050405020304" pitchFamily="18" charset="0"/>
              </a:rPr>
              <a:t> a </a:t>
            </a:r>
            <a:r>
              <a:rPr lang="de-DE" sz="1800" dirty="0" err="1">
                <a:effectLst/>
                <a:latin typeface="Calibri" panose="020F0502020204030204" pitchFamily="34" charset="0"/>
                <a:ea typeface="Times New Roman" panose="02020603050405020304" pitchFamily="18" charset="0"/>
              </a:rPr>
              <a:t>flood</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disaster</a:t>
            </a:r>
            <a:r>
              <a:rPr lang="de-DE" sz="1800" dirty="0">
                <a:effectLst/>
                <a:latin typeface="Calibri" panose="020F0502020204030204" pitchFamily="34" charset="0"/>
                <a:ea typeface="Times New Roman" panose="02020603050405020304" pitchFamily="18" charset="0"/>
              </a:rPr>
              <a:t>. Lake </a:t>
            </a:r>
            <a:r>
              <a:rPr lang="de-DE" sz="1800" dirty="0" err="1">
                <a:effectLst/>
                <a:latin typeface="Calibri" panose="020F0502020204030204" pitchFamily="34" charset="0"/>
                <a:ea typeface="Times New Roman" panose="02020603050405020304" pitchFamily="18" charset="0"/>
              </a:rPr>
              <a:t>has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grown</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considerably</a:t>
            </a:r>
            <a:r>
              <a:rPr lang="de-DE" sz="1800" dirty="0">
                <a:effectLst/>
                <a:latin typeface="Calibri" panose="020F0502020204030204" pitchFamily="34" charset="0"/>
                <a:ea typeface="Times New Roman" panose="02020603050405020304" pitchFamily="18" charset="0"/>
              </a:rPr>
              <a:t> due </a:t>
            </a:r>
            <a:r>
              <a:rPr lang="de-DE" sz="1800" dirty="0" err="1">
                <a:effectLst/>
                <a:latin typeface="Calibri" panose="020F0502020204030204" pitchFamily="34" charset="0"/>
                <a:ea typeface="Times New Roman" panose="02020603050405020304" pitchFamily="18" charset="0"/>
              </a:rPr>
              <a:t>to</a:t>
            </a:r>
            <a:r>
              <a:rPr lang="de-DE" sz="1800" dirty="0">
                <a:effectLst/>
                <a:latin typeface="Calibri" panose="020F0502020204030204" pitchFamily="34" charset="0"/>
                <a:ea typeface="Times New Roman" panose="02020603050405020304" pitchFamily="18" charset="0"/>
              </a:rPr>
              <a:t> glacier </a:t>
            </a:r>
            <a:r>
              <a:rPr lang="de-DE" sz="1800" dirty="0" err="1">
                <a:effectLst/>
                <a:latin typeface="Calibri" panose="020F0502020204030204" pitchFamily="34" charset="0"/>
                <a:ea typeface="Times New Roman" panose="02020603050405020304" pitchFamily="18" charset="0"/>
              </a:rPr>
              <a:t>melt</a:t>
            </a:r>
            <a:r>
              <a:rPr lang="de-DE" sz="1800" dirty="0">
                <a:effectLst/>
                <a:latin typeface="Calibri" panose="020F0502020204030204" pitchFamily="34" charset="0"/>
                <a:ea typeface="Times New Roman" panose="02020603050405020304" pitchFamily="18" charset="0"/>
              </a:rPr>
              <a:t>. Boulders </a:t>
            </a:r>
            <a:r>
              <a:rPr lang="de-DE" sz="1800" dirty="0" err="1">
                <a:effectLst/>
                <a:latin typeface="Calibri" panose="020F0502020204030204" pitchFamily="34" charset="0"/>
                <a:ea typeface="Times New Roman" panose="02020603050405020304" pitchFamily="18" charset="0"/>
              </a:rPr>
              <a:t>could</a:t>
            </a:r>
            <a:r>
              <a:rPr lang="de-DE" sz="1800" dirty="0">
                <a:effectLst/>
                <a:latin typeface="Calibri" panose="020F0502020204030204" pitchFamily="34" charset="0"/>
                <a:ea typeface="Times New Roman" panose="02020603050405020304" pitchFamily="18" charset="0"/>
              </a:rPr>
              <a:t> fall in and </a:t>
            </a:r>
            <a:r>
              <a:rPr lang="de-DE" sz="1800" dirty="0" err="1">
                <a:effectLst/>
                <a:latin typeface="Calibri" panose="020F0502020204030204" pitchFamily="34" charset="0"/>
                <a:ea typeface="Times New Roman" panose="02020603050405020304" pitchFamily="18" charset="0"/>
              </a:rPr>
              <a:t>trigger</a:t>
            </a:r>
            <a:r>
              <a:rPr lang="de-DE" sz="1800" dirty="0">
                <a:effectLst/>
                <a:latin typeface="Calibri" panose="020F0502020204030204" pitchFamily="34" charset="0"/>
                <a:ea typeface="Times New Roman" panose="02020603050405020304" pitchFamily="18" charset="0"/>
              </a:rPr>
              <a:t> a </a:t>
            </a:r>
            <a:r>
              <a:rPr lang="de-DE" sz="1800" dirty="0" err="1">
                <a:effectLst/>
                <a:latin typeface="Calibri" panose="020F0502020204030204" pitchFamily="34" charset="0"/>
                <a:ea typeface="Times New Roman" panose="02020603050405020304" pitchFamily="18" charset="0"/>
              </a:rPr>
              <a:t>flood</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wave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several</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metres</a:t>
            </a:r>
            <a:r>
              <a:rPr lang="de-DE" sz="1800" dirty="0">
                <a:effectLst/>
                <a:latin typeface="Calibri" panose="020F0502020204030204" pitchFamily="34" charset="0"/>
                <a:ea typeface="Times New Roman" panose="02020603050405020304" pitchFamily="18" charset="0"/>
              </a:rPr>
              <a:t> high. </a:t>
            </a:r>
            <a:endParaRPr lang="de-DE" sz="1800" dirty="0">
              <a:effectLst/>
              <a:latin typeface="Times New Roman" panose="02020603050405020304" pitchFamily="18" charset="0"/>
              <a:ea typeface="Times New Roman" panose="02020603050405020304" pitchFamily="18" charset="0"/>
            </a:endParaRPr>
          </a:p>
          <a:p>
            <a:r>
              <a:rPr lang="de-DE" sz="1800" dirty="0">
                <a:effectLst/>
                <a:latin typeface="Calibri" panose="020F0502020204030204" pitchFamily="34" charset="0"/>
                <a:ea typeface="Times New Roman" panose="02020603050405020304" pitchFamily="18" charset="0"/>
              </a:rPr>
              <a:t>In </a:t>
            </a:r>
            <a:r>
              <a:rPr lang="de-DE" sz="1800" dirty="0" err="1">
                <a:effectLst/>
                <a:latin typeface="Calibri" panose="020F0502020204030204" pitchFamily="34" charset="0"/>
                <a:ea typeface="Times New Roman" panose="02020603050405020304" pitchFamily="18" charset="0"/>
              </a:rPr>
              <a:t>his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lawsuit</a:t>
            </a:r>
            <a:r>
              <a:rPr lang="de-DE" sz="1800" dirty="0">
                <a:effectLst/>
                <a:latin typeface="Calibri" panose="020F0502020204030204" pitchFamily="34" charset="0"/>
                <a:ea typeface="Times New Roman" panose="02020603050405020304" pitchFamily="18" charset="0"/>
              </a:rPr>
              <a:t>, Saúl Luciano </a:t>
            </a:r>
            <a:r>
              <a:rPr lang="de-DE" sz="1800" dirty="0" err="1">
                <a:effectLst/>
                <a:latin typeface="Calibri" panose="020F0502020204030204" pitchFamily="34" charset="0"/>
                <a:ea typeface="Times New Roman" panose="02020603050405020304" pitchFamily="18" charset="0"/>
              </a:rPr>
              <a:t>Lliuya</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is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demanding</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that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German </a:t>
            </a:r>
            <a:r>
              <a:rPr lang="de-DE" sz="1800" dirty="0" err="1">
                <a:effectLst/>
                <a:latin typeface="Calibri" panose="020F0502020204030204" pitchFamily="34" charset="0"/>
                <a:ea typeface="Times New Roman" panose="02020603050405020304" pitchFamily="18" charset="0"/>
              </a:rPr>
              <a:t>energy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company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contribute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financially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to</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necessary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protective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measures</a:t>
            </a:r>
            <a:r>
              <a:rPr lang="de-DE" sz="1800" dirty="0">
                <a:effectLst/>
                <a:latin typeface="Calibri" panose="020F0502020204030204" pitchFamily="34" charset="0"/>
                <a:ea typeface="Times New Roman" panose="02020603050405020304" pitchFamily="18" charset="0"/>
              </a:rPr>
              <a:t>. In </a:t>
            </a:r>
            <a:r>
              <a:rPr lang="de-DE" sz="1800" dirty="0" err="1">
                <a:effectLst/>
                <a:latin typeface="Calibri" panose="020F0502020204030204" pitchFamily="34" charset="0"/>
                <a:ea typeface="Times New Roman" panose="02020603050405020304" pitchFamily="18" charset="0"/>
              </a:rPr>
              <a:t>fact</a:t>
            </a:r>
            <a:r>
              <a:rPr lang="de-DE" sz="1800" dirty="0">
                <a:effectLst/>
                <a:latin typeface="Calibri" panose="020F0502020204030204" pitchFamily="34" charset="0"/>
                <a:ea typeface="Times New Roman" panose="02020603050405020304" pitchFamily="18" charset="0"/>
              </a:rPr>
              <a:t>, in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amount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of</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RWE's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share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of</a:t>
            </a:r>
            <a:r>
              <a:rPr lang="de-DE" sz="1800" dirty="0">
                <a:effectLst/>
                <a:latin typeface="Calibri" panose="020F0502020204030204" pitchFamily="34" charset="0"/>
                <a:ea typeface="Times New Roman" panose="02020603050405020304" pitchFamily="18" charset="0"/>
              </a:rPr>
              <a:t> man-made </a:t>
            </a:r>
            <a:r>
              <a:rPr lang="de-DE" sz="1800" dirty="0" err="1">
                <a:effectLst/>
                <a:latin typeface="Calibri" panose="020F0502020204030204" pitchFamily="34" charset="0"/>
                <a:ea typeface="Times New Roman" panose="02020603050405020304" pitchFamily="18" charset="0"/>
              </a:rPr>
              <a:t>climate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change</a:t>
            </a:r>
            <a:r>
              <a:rPr lang="de-DE" sz="1800" dirty="0">
                <a:effectLst/>
                <a:latin typeface="Calibri" panose="020F0502020204030204" pitchFamily="34" charset="0"/>
                <a:ea typeface="Times New Roman" panose="02020603050405020304" pitchFamily="18" charset="0"/>
              </a:rPr>
              <a:t> - </a:t>
            </a:r>
            <a:r>
              <a:rPr lang="de-DE" sz="1800" dirty="0" err="1">
                <a:effectLst/>
                <a:latin typeface="Calibri" panose="020F0502020204030204" pitchFamily="34" charset="0"/>
                <a:ea typeface="Times New Roman" panose="02020603050405020304" pitchFamily="18" charset="0"/>
              </a:rPr>
              <a:t>around</a:t>
            </a:r>
            <a:r>
              <a:rPr lang="de-DE" sz="1800" dirty="0">
                <a:effectLst/>
                <a:latin typeface="Calibri" panose="020F0502020204030204" pitchFamily="34" charset="0"/>
                <a:ea typeface="Times New Roman" panose="02020603050405020304" pitchFamily="18" charset="0"/>
              </a:rPr>
              <a:t> 0.5 per </a:t>
            </a:r>
            <a:r>
              <a:rPr lang="de-DE" sz="1800" dirty="0" err="1">
                <a:effectLst/>
                <a:latin typeface="Calibri" panose="020F0502020204030204" pitchFamily="34" charset="0"/>
                <a:ea typeface="Times New Roman" panose="02020603050405020304" pitchFamily="18" charset="0"/>
              </a:rPr>
              <a:t>cent</a:t>
            </a:r>
            <a:r>
              <a:rPr lang="de-DE" sz="1800" dirty="0">
                <a:effectLst/>
                <a:latin typeface="Calibri" panose="020F0502020204030204" pitchFamily="34" charset="0"/>
                <a:ea typeface="Times New Roman" panose="02020603050405020304" pitchFamily="18" charset="0"/>
              </a:rPr>
              <a:t>. ‘RWE </a:t>
            </a:r>
            <a:r>
              <a:rPr lang="de-DE" sz="1800" dirty="0" err="1">
                <a:effectLst/>
                <a:latin typeface="Calibri" panose="020F0502020204030204" pitchFamily="34" charset="0"/>
                <a:ea typeface="Times New Roman" panose="02020603050405020304" pitchFamily="18" charset="0"/>
              </a:rPr>
              <a:t>must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take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responsibility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demands</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mountain</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guide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We</a:t>
            </a:r>
            <a:r>
              <a:rPr lang="de-DE" sz="1800" dirty="0">
                <a:effectLst/>
                <a:latin typeface="Calibri" panose="020F0502020204030204" pitchFamily="34" charset="0"/>
                <a:ea typeface="Times New Roman" panose="02020603050405020304" pitchFamily="18" charset="0"/>
              </a:rPr>
              <a:t> in Peru </a:t>
            </a:r>
            <a:r>
              <a:rPr lang="de-DE" sz="1800" dirty="0" err="1">
                <a:effectLst/>
                <a:latin typeface="Calibri" panose="020F0502020204030204" pitchFamily="34" charset="0"/>
                <a:ea typeface="Times New Roman" panose="02020603050405020304" pitchFamily="18" charset="0"/>
              </a:rPr>
              <a:t>have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hardly</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contributed</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anything</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to</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climate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change</a:t>
            </a:r>
            <a:r>
              <a:rPr lang="de-DE" sz="1800" dirty="0">
                <a:effectLst/>
                <a:latin typeface="Calibri" panose="020F0502020204030204" pitchFamily="34" charset="0"/>
                <a:ea typeface="Times New Roman" panose="02020603050405020304" pitchFamily="18" charset="0"/>
              </a:rPr>
              <a:t>, but </a:t>
            </a:r>
            <a:r>
              <a:rPr lang="de-DE" sz="1800" dirty="0" err="1">
                <a:effectLst/>
                <a:latin typeface="Calibri" panose="020F0502020204030204" pitchFamily="34" charset="0"/>
                <a:ea typeface="Times New Roman" panose="02020603050405020304" pitchFamily="18" charset="0"/>
              </a:rPr>
              <a:t>we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are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living</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with</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the</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worst</a:t>
            </a:r>
            <a:r>
              <a:rPr lang="de-DE" sz="1800" dirty="0">
                <a:effectLst/>
                <a:latin typeface="Calibri" panose="020F0502020204030204" pitchFamily="34" charset="0"/>
                <a:ea typeface="Times New Roman" panose="02020603050405020304" pitchFamily="18" charset="0"/>
              </a:rPr>
              <a:t> </a:t>
            </a:r>
            <a:r>
              <a:rPr lang="de-DE" sz="1800" dirty="0" err="1">
                <a:effectLst/>
                <a:latin typeface="Calibri" panose="020F0502020204030204" pitchFamily="34" charset="0"/>
                <a:ea typeface="Times New Roman" panose="02020603050405020304" pitchFamily="18" charset="0"/>
              </a:rPr>
              <a:t>consequences</a:t>
            </a:r>
            <a:r>
              <a:rPr lang="de-DE" sz="1800" dirty="0">
                <a:effectLst/>
                <a:latin typeface="Calibri" panose="020F0502020204030204" pitchFamily="34" charset="0"/>
                <a:ea typeface="Times New Roman" panose="02020603050405020304" pitchFamily="18" charset="0"/>
              </a:rPr>
              <a:t>.</a:t>
            </a:r>
            <a:endParaRPr lang="de-DE" sz="1800" dirty="0">
              <a:effectLst/>
              <a:latin typeface="Times New Roman" panose="02020603050405020304" pitchFamily="18" charset="0"/>
              <a:ea typeface="Times New Roman" panose="02020603050405020304" pitchFamily="18" charset="0"/>
            </a:endParaRPr>
          </a:p>
          <a:p>
            <a:endParaRPr lang="de-DE" sz="1800" dirty="0">
              <a:effectLst/>
              <a:latin typeface="Calibri" panose="020F0502020204030204" pitchFamily="34" charset="0"/>
              <a:ea typeface="Tahoma" panose="020B0604030504040204" pitchFamily="34" charset="0"/>
            </a:endParaRPr>
          </a:p>
          <a:p>
            <a:endParaRPr lang="de-DE" sz="1800" dirty="0">
              <a:effectLst/>
              <a:latin typeface="Calibri" panose="020F0502020204030204" pitchFamily="34" charset="0"/>
              <a:ea typeface="Tahoma" panose="020B0604030504040204" pitchFamily="34" charset="0"/>
            </a:endParaRPr>
          </a:p>
          <a:p>
            <a:r>
              <a:rPr lang="en-GB" sz="1800" kern="100" dirty="0">
                <a:effectLst/>
                <a:latin typeface="Mangal"/>
                <a:ea typeface="Aptos"/>
                <a:cs typeface="Calibri" panose="020F0502020204030204" pitchFamily="34" charset="0"/>
              </a:rPr>
              <a:t>Global inequality in climate impacts. AND: Large private companies as emitters, but states and municipalities must pay the costs of adaptation. </a:t>
            </a:r>
            <a:endParaRPr lang="de-DE" sz="1800" kern="100" dirty="0">
              <a:effectLst/>
              <a:latin typeface="Mangal"/>
              <a:ea typeface="Tahoma" panose="020B0604030504040204" pitchFamily="34" charset="0"/>
              <a:cs typeface="Comic Sans"/>
            </a:endParaRPr>
          </a:p>
          <a:p>
            <a:r>
              <a:rPr lang="en-GB" sz="1800" kern="100" dirty="0">
                <a:effectLst/>
                <a:latin typeface="Mangal"/>
                <a:ea typeface="Aptos"/>
                <a:cs typeface="Calibri" panose="020F0502020204030204" pitchFamily="34" charset="0"/>
              </a:rPr>
              <a:t> </a:t>
            </a:r>
            <a:endParaRPr lang="de-DE" sz="1800" kern="100" dirty="0">
              <a:effectLst/>
              <a:latin typeface="Mangal"/>
              <a:ea typeface="Tahoma" panose="020B0604030504040204" pitchFamily="34" charset="0"/>
              <a:cs typeface="Comic Sans"/>
            </a:endParaRPr>
          </a:p>
          <a:p>
            <a:r>
              <a:rPr lang="en-GB" sz="1800" kern="100" dirty="0">
                <a:effectLst/>
                <a:latin typeface="Mangal"/>
                <a:ea typeface="Aptos"/>
                <a:cs typeface="Calibri" panose="020F0502020204030204" pitchFamily="34" charset="0"/>
              </a:rPr>
              <a:t>Judicial: Action over property (farmer's land) that is under threat.  Ambivalence</a:t>
            </a:r>
            <a:endParaRPr lang="de-DE" sz="1800" kern="100" dirty="0">
              <a:effectLst/>
              <a:latin typeface="Mangal"/>
              <a:ea typeface="Tahoma" panose="020B0604030504040204" pitchFamily="34" charset="0"/>
              <a:cs typeface="Comic Sans"/>
            </a:endParaRPr>
          </a:p>
          <a:p>
            <a:r>
              <a:rPr lang="en-GB" sz="1800" kern="100" dirty="0">
                <a:effectLst/>
                <a:latin typeface="Mangal"/>
                <a:ea typeface="Aptos"/>
                <a:cs typeface="Calibri" panose="020F0502020204030204" pitchFamily="34" charset="0"/>
              </a:rPr>
              <a:t> </a:t>
            </a:r>
            <a:endParaRPr lang="de-DE" sz="1800" kern="100" dirty="0">
              <a:effectLst/>
              <a:latin typeface="Mangal"/>
              <a:ea typeface="Tahoma" panose="020B0604030504040204" pitchFamily="34" charset="0"/>
              <a:cs typeface="Comic Sans"/>
            </a:endParaRPr>
          </a:p>
          <a:p>
            <a:r>
              <a:rPr lang="en-GB" sz="1800" dirty="0">
                <a:effectLst/>
                <a:latin typeface="Mangal"/>
                <a:ea typeface="Aptos"/>
                <a:cs typeface="Calibri" panose="020F0502020204030204" pitchFamily="34" charset="0"/>
              </a:rPr>
              <a:t>First civil action, at the same time also human rights actions, e.g. in the EU, but these are not </a:t>
            </a:r>
            <a:r>
              <a:rPr lang="de-DE" sz="1800" dirty="0" err="1">
                <a:effectLst/>
                <a:latin typeface="Calibri" panose="020F0502020204030204" pitchFamily="34" charset="0"/>
                <a:ea typeface="Tahoma" panose="020B0604030504040204" pitchFamily="34" charset="0"/>
                <a:cs typeface="Calibri" panose="020F0502020204030204" pitchFamily="34" charset="0"/>
              </a:rPr>
              <a:t>directed</a:t>
            </a:r>
            <a:r>
              <a:rPr lang="de-DE" sz="1800" dirty="0">
                <a:effectLst/>
                <a:latin typeface="Calibri" panose="020F0502020204030204" pitchFamily="34" charset="0"/>
                <a:ea typeface="Tahoma" panose="020B0604030504040204" pitchFamily="34" charset="0"/>
                <a:cs typeface="Calibri" panose="020F0502020204030204" pitchFamily="34" charset="0"/>
              </a:rPr>
              <a:t> </a:t>
            </a:r>
            <a:r>
              <a:rPr lang="de-DE" sz="1800" dirty="0" err="1">
                <a:effectLst/>
                <a:latin typeface="Calibri" panose="020F0502020204030204" pitchFamily="34" charset="0"/>
                <a:ea typeface="Tahoma" panose="020B0604030504040204" pitchFamily="34" charset="0"/>
                <a:cs typeface="Calibri" panose="020F0502020204030204" pitchFamily="34" charset="0"/>
              </a:rPr>
              <a:t>against</a:t>
            </a:r>
            <a:r>
              <a:rPr lang="de-DE" sz="1800" dirty="0">
                <a:effectLst/>
                <a:latin typeface="Calibri" panose="020F0502020204030204" pitchFamily="34" charset="0"/>
                <a:ea typeface="Tahoma" panose="020B0604030504040204" pitchFamily="34" charset="0"/>
                <a:cs typeface="Calibri" panose="020F0502020204030204" pitchFamily="34" charset="0"/>
              </a:rPr>
              <a:t> </a:t>
            </a:r>
            <a:r>
              <a:rPr lang="de-DE" sz="1800" dirty="0" err="1">
                <a:effectLst/>
                <a:latin typeface="Calibri" panose="020F0502020204030204" pitchFamily="34" charset="0"/>
                <a:ea typeface="Tahoma" panose="020B0604030504040204" pitchFamily="34" charset="0"/>
                <a:cs typeface="Calibri" panose="020F0502020204030204" pitchFamily="34" charset="0"/>
              </a:rPr>
              <a:t>companies</a:t>
            </a:r>
            <a:r>
              <a:rPr lang="de-DE" sz="1800" dirty="0">
                <a:effectLst/>
                <a:latin typeface="Calibri" panose="020F0502020204030204" pitchFamily="34" charset="0"/>
                <a:ea typeface="Tahoma" panose="020B0604030504040204" pitchFamily="34" charset="0"/>
                <a:cs typeface="Calibri" panose="020F0502020204030204" pitchFamily="34" charset="0"/>
              </a:rPr>
              <a:t>.</a:t>
            </a:r>
          </a:p>
          <a:p>
            <a:endParaRPr lang="de-DE" sz="1800" dirty="0">
              <a:effectLst/>
              <a:latin typeface="Calibri" panose="020F0502020204030204" pitchFamily="34" charset="0"/>
              <a:ea typeface="Tahoma" panose="020B0604030504040204" pitchFamily="34" charset="0"/>
              <a:cs typeface="Calibri" panose="020F0502020204030204" pitchFamily="34" charset="0"/>
            </a:endParaRPr>
          </a:p>
          <a:p>
            <a:r>
              <a:rPr lang="en-US" dirty="0"/>
              <a:t>Judgement 2025 at Hamm Higher Regional Court:</a:t>
            </a:r>
          </a:p>
          <a:p>
            <a:pPr marL="171450" indent="-171450">
              <a:buFont typeface="Arial" panose="020B0604020202020204" pitchFamily="34" charset="0"/>
              <a:buChar char="•"/>
            </a:pPr>
            <a:r>
              <a:rPr lang="en-US" dirty="0"/>
              <a:t>The court confirmed that RWE could in principle be held liable under civil law as part of a ‘polluter’ for CO₂ emissions</a:t>
            </a:r>
          </a:p>
          <a:p>
            <a:pPr marL="171450" indent="-171450">
              <a:buFont typeface="Arial" panose="020B0604020202020204" pitchFamily="34" charset="0"/>
              <a:buChar char="•"/>
            </a:pPr>
            <a:r>
              <a:rPr lang="en-US" dirty="0"/>
              <a:t>The action failed because </a:t>
            </a:r>
            <a:r>
              <a:rPr lang="en-US" dirty="0" err="1"/>
              <a:t>Lliuya</a:t>
            </a:r>
            <a:r>
              <a:rPr lang="en-US" dirty="0"/>
              <a:t> was unable to provide sufficient evidence that his property was at risk of flooding in concrete terms and with sufficient probability (over a forecast period) - only a risk of approx. 1 % in 30 years was established. 1 % in 30 years was established</a:t>
            </a:r>
          </a:p>
          <a:p>
            <a:pPr marL="171450" indent="-171450">
              <a:buFont typeface="Arial" panose="020B0604020202020204" pitchFamily="34" charset="0"/>
              <a:buChar char="•"/>
            </a:pPr>
            <a:r>
              <a:rPr lang="en-US" dirty="0"/>
              <a:t>Unlike the Regional Court of Essen, the Higher Regional Court of Hamm </a:t>
            </a:r>
            <a:r>
              <a:rPr lang="en-US" dirty="0" err="1"/>
              <a:t>categorised</a:t>
            </a:r>
            <a:r>
              <a:rPr lang="en-US" dirty="0"/>
              <a:t> RWE's CO₂ contribution as causally relevant and spoke of divisible responsibility in accordance with its share of emissions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Conclusion: Individual claim failed, but legal precedent set for CO₂ responsibility of companies - an important milestone in climate law and a possible basis for future claims for damages with more verifiable risks.</a:t>
            </a:r>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37</a:t>
            </a:fld>
            <a:endParaRPr lang="de-DE"/>
          </a:p>
        </p:txBody>
      </p:sp>
    </p:spTree>
    <p:extLst>
      <p:ext uri="{BB962C8B-B14F-4D97-AF65-F5344CB8AC3E}">
        <p14:creationId xmlns:p14="http://schemas.microsoft.com/office/powerpoint/2010/main" val="2206039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kern="100" dirty="0">
                <a:effectLst/>
                <a:latin typeface="Mangal"/>
                <a:ea typeface="Aptos"/>
                <a:cs typeface="Calibri" panose="020F0502020204030204" pitchFamily="34" charset="0"/>
              </a:rPr>
              <a:t>Romani Rose lost 13 family members in concentration camps</a:t>
            </a:r>
            <a:endParaRPr lang="de-DE" sz="1800" kern="100" dirty="0">
              <a:effectLst/>
              <a:latin typeface="Mangal"/>
              <a:ea typeface="Tahoma" panose="020B0604030504040204" pitchFamily="34" charset="0"/>
              <a:cs typeface="Comic Sans"/>
            </a:endParaRPr>
          </a:p>
          <a:p>
            <a:r>
              <a:rPr lang="en-US" sz="1800" kern="100" dirty="0">
                <a:effectLst/>
                <a:latin typeface="Mangal"/>
                <a:ea typeface="Aptos"/>
                <a:cs typeface="Calibri" panose="020F0502020204030204" pitchFamily="34" charset="0"/>
              </a:rPr>
              <a:t>Since 70s activist in human rights movement</a:t>
            </a:r>
            <a:endParaRPr lang="de-DE" sz="1800" kern="100" dirty="0">
              <a:effectLst/>
              <a:latin typeface="Mangal"/>
              <a:ea typeface="Tahoma" panose="020B0604030504040204" pitchFamily="34" charset="0"/>
              <a:cs typeface="Comic Sans"/>
            </a:endParaRPr>
          </a:p>
          <a:p>
            <a:r>
              <a:rPr lang="en-US" sz="1800" kern="100" dirty="0">
                <a:effectLst/>
                <a:latin typeface="Mangal"/>
                <a:ea typeface="Aptos"/>
                <a:cs typeface="Calibri" panose="020F0502020204030204" pitchFamily="34" charset="0"/>
              </a:rPr>
              <a:t> </a:t>
            </a:r>
            <a:endParaRPr lang="de-DE" sz="1800" kern="100" dirty="0">
              <a:effectLst/>
              <a:latin typeface="Mangal"/>
              <a:ea typeface="Tahoma" panose="020B0604030504040204" pitchFamily="34" charset="0"/>
              <a:cs typeface="Comic Sans"/>
            </a:endParaRPr>
          </a:p>
          <a:p>
            <a:r>
              <a:rPr lang="en-US" sz="1800" kern="100" dirty="0">
                <a:effectLst/>
                <a:latin typeface="Mangal"/>
                <a:ea typeface="Aptos"/>
                <a:cs typeface="Calibri" panose="020F0502020204030204" pitchFamily="34" charset="0"/>
              </a:rPr>
              <a:t>House of Sinti*</a:t>
            </a:r>
            <a:r>
              <a:rPr lang="en-US" sz="1800" kern="100" dirty="0" err="1">
                <a:effectLst/>
                <a:latin typeface="Mangal"/>
                <a:ea typeface="Aptos"/>
                <a:cs typeface="Calibri" panose="020F0502020204030204" pitchFamily="34" charset="0"/>
              </a:rPr>
              <a:t>zze</a:t>
            </a:r>
            <a:r>
              <a:rPr lang="en-US" sz="1800" kern="100" dirty="0">
                <a:effectLst/>
                <a:latin typeface="Mangal"/>
                <a:ea typeface="Aptos"/>
                <a:cs typeface="Calibri" panose="020F0502020204030204" pitchFamily="34" charset="0"/>
              </a:rPr>
              <a:t> and Rom*</a:t>
            </a:r>
            <a:r>
              <a:rPr lang="en-US" sz="1800" kern="100" dirty="0" err="1">
                <a:effectLst/>
                <a:latin typeface="Mangal"/>
                <a:ea typeface="Aptos"/>
                <a:cs typeface="Calibri" panose="020F0502020204030204" pitchFamily="34" charset="0"/>
              </a:rPr>
              <a:t>nja</a:t>
            </a:r>
            <a:r>
              <a:rPr lang="en-US" sz="1800" kern="100" dirty="0">
                <a:effectLst/>
                <a:latin typeface="Mangal"/>
                <a:ea typeface="Aptos"/>
                <a:cs typeface="Calibri" panose="020F0502020204030204" pitchFamily="34" charset="0"/>
              </a:rPr>
              <a:t> attacked with explosives</a:t>
            </a:r>
            <a:r>
              <a:rPr lang="de-DE" sz="1800" kern="100" dirty="0">
                <a:effectLst/>
                <a:latin typeface="Mangal"/>
                <a:ea typeface="Aptos"/>
                <a:cs typeface="Calibri" panose="020F0502020204030204" pitchFamily="34" charset="0"/>
              </a:rPr>
              <a:t>. </a:t>
            </a:r>
            <a:r>
              <a:rPr lang="en-US" sz="1800" kern="100" dirty="0">
                <a:effectLst/>
                <a:latin typeface="Mangal"/>
                <a:ea typeface="Aptos"/>
                <a:cs typeface="Calibri" panose="020F0502020204030204" pitchFamily="34" charset="0"/>
              </a:rPr>
              <a:t>Mayor Günther Metzger has the house demolished in the absence of the residents</a:t>
            </a:r>
            <a:endParaRPr lang="de-DE" sz="1800" kern="100" dirty="0">
              <a:effectLst/>
              <a:latin typeface="Mangal"/>
              <a:ea typeface="Tahoma" panose="020B0604030504040204" pitchFamily="34" charset="0"/>
              <a:cs typeface="Comic Sans"/>
            </a:endParaRPr>
          </a:p>
          <a:p>
            <a:r>
              <a:rPr lang="en-GB" sz="1800" dirty="0">
                <a:effectLst/>
                <a:latin typeface="Mangal"/>
                <a:ea typeface="Aptos"/>
                <a:cs typeface="Calibri" panose="020F0502020204030204" pitchFamily="34" charset="0"/>
              </a:rPr>
              <a:t>the victims had to search for the remains of their furniture, their copper workshop and even the pictures of their murdered relatives in the dirt</a:t>
            </a:r>
          </a:p>
          <a:p>
            <a:endParaRPr lang="en-GB" sz="1800" dirty="0">
              <a:effectLst/>
              <a:latin typeface="Mangal"/>
              <a:cs typeface="Calibri" panose="020F0502020204030204" pitchFamily="34" charset="0"/>
            </a:endParaRPr>
          </a:p>
          <a:p>
            <a:r>
              <a:rPr lang="en-GB" sz="1800" dirty="0">
                <a:effectLst/>
                <a:latin typeface="Mangal"/>
                <a:ea typeface="Aptos"/>
                <a:cs typeface="Calibri" panose="020F0502020204030204" pitchFamily="34" charset="0"/>
              </a:rPr>
              <a:t>Declaring people to be dirt, dehumanising them: also justifying environmental pollution</a:t>
            </a:r>
          </a:p>
          <a:p>
            <a:endParaRPr lang="de-DE" dirty="0"/>
          </a:p>
          <a:p>
            <a:r>
              <a:rPr lang="de-DE" dirty="0"/>
              <a:t>https://www.sintiundroma.org/de/ausgrenzung-nach-1945/zentralrat-deutscher-sinti-und-roma/behoerdlicher-rassismus-darmstadt/</a:t>
            </a:r>
          </a:p>
        </p:txBody>
      </p:sp>
      <p:sp>
        <p:nvSpPr>
          <p:cNvPr id="4" name="Foliennummernplatzhalter 3"/>
          <p:cNvSpPr>
            <a:spLocks noGrp="1"/>
          </p:cNvSpPr>
          <p:nvPr>
            <p:ph type="sldNum" sz="quarter" idx="5"/>
          </p:nvPr>
        </p:nvSpPr>
        <p:spPr/>
        <p:txBody>
          <a:bodyPr/>
          <a:lstStyle/>
          <a:p>
            <a:fld id="{184A04C6-55E9-456B-BE3A-F2AA23C029D6}" type="slidenum">
              <a:rPr lang="de-DE" smtClean="0"/>
              <a:t>39</a:t>
            </a:fld>
            <a:endParaRPr lang="de-DE"/>
          </a:p>
        </p:txBody>
      </p:sp>
    </p:spTree>
    <p:extLst>
      <p:ext uri="{BB962C8B-B14F-4D97-AF65-F5344CB8AC3E}">
        <p14:creationId xmlns:p14="http://schemas.microsoft.com/office/powerpoint/2010/main" val="4005125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Mangal"/>
                <a:ea typeface="Aptos"/>
                <a:cs typeface="Calibri" panose="020F0502020204030204" pitchFamily="34" charset="0"/>
              </a:rPr>
              <a:t>The </a:t>
            </a:r>
            <a:r>
              <a:rPr lang="de-DE" sz="1800" dirty="0" err="1">
                <a:effectLst/>
                <a:latin typeface="Mangal"/>
                <a:ea typeface="Aptos"/>
                <a:cs typeface="Calibri" panose="020F0502020204030204" pitchFamily="34" charset="0"/>
              </a:rPr>
              <a:t>song</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depicts</a:t>
            </a:r>
            <a:r>
              <a:rPr lang="de-DE" sz="1800" dirty="0">
                <a:effectLst/>
                <a:latin typeface="Mangal"/>
                <a:ea typeface="Aptos"/>
                <a:cs typeface="Calibri" panose="020F0502020204030204" pitchFamily="34" charset="0"/>
              </a:rPr>
              <a:t> a </a:t>
            </a:r>
            <a:r>
              <a:rPr lang="de-DE" sz="1800" dirty="0" err="1">
                <a:effectLst/>
                <a:latin typeface="Mangal"/>
                <a:ea typeface="Aptos"/>
                <a:cs typeface="Calibri" panose="020F0502020204030204" pitchFamily="34" charset="0"/>
              </a:rPr>
              <a:t>capitalism</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that</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constantly</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surrounds</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us</a:t>
            </a:r>
            <a:r>
              <a:rPr lang="de-DE" sz="1800" dirty="0">
                <a:effectLst/>
                <a:latin typeface="Mangal"/>
                <a:ea typeface="Aptos"/>
                <a:cs typeface="Calibri" panose="020F0502020204030204" pitchFamily="34" charset="0"/>
              </a:rPr>
              <a:t> and </a:t>
            </a:r>
            <a:r>
              <a:rPr lang="de-DE" sz="1800" dirty="0" err="1">
                <a:effectLst/>
                <a:latin typeface="Mangal"/>
                <a:ea typeface="Aptos"/>
                <a:cs typeface="Calibri" panose="020F0502020204030204" pitchFamily="34" charset="0"/>
              </a:rPr>
              <a:t>holds</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us</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accountable</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if</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we</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don't</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have</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prestigious</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car</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brands</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or</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bikini</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bodies</a:t>
            </a:r>
            <a:r>
              <a:rPr lang="de-DE" sz="1800" dirty="0">
                <a:effectLst/>
                <a:latin typeface="Mangal"/>
                <a:ea typeface="Aptos"/>
                <a:cs typeface="Calibri" panose="020F0502020204030204" pitchFamily="34" charset="0"/>
              </a:rPr>
              <a:t>. (Status </a:t>
            </a:r>
            <a:r>
              <a:rPr lang="de-DE" sz="1800" dirty="0" err="1">
                <a:effectLst/>
                <a:latin typeface="Mangal"/>
                <a:ea typeface="Aptos"/>
                <a:cs typeface="Calibri" panose="020F0502020204030204" pitchFamily="34" charset="0"/>
              </a:rPr>
              <a:t>symbols</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often</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harmful</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to</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the</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environment</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myth</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of</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the</a:t>
            </a:r>
            <a:r>
              <a:rPr lang="de-DE" sz="1800" dirty="0">
                <a:effectLst/>
                <a:latin typeface="Mangal"/>
                <a:ea typeface="Aptos"/>
                <a:cs typeface="Calibri" panose="020F0502020204030204" pitchFamily="34" charset="0"/>
              </a:rPr>
              <a:t> ‘</a:t>
            </a:r>
            <a:r>
              <a:rPr lang="de-DE" sz="1800" dirty="0" err="1">
                <a:effectLst/>
                <a:latin typeface="Mangal"/>
                <a:ea typeface="Aptos"/>
                <a:cs typeface="Calibri" panose="020F0502020204030204" pitchFamily="34" charset="0"/>
              </a:rPr>
              <a:t>self</a:t>
            </a:r>
            <a:r>
              <a:rPr lang="de-DE" sz="1800" dirty="0">
                <a:effectLst/>
                <a:latin typeface="Mangal"/>
                <a:ea typeface="Aptos"/>
                <a:cs typeface="Calibri" panose="020F0502020204030204" pitchFamily="34" charset="0"/>
              </a:rPr>
              <a:t>-made (wo)man’)</a:t>
            </a:r>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41</a:t>
            </a:fld>
            <a:endParaRPr lang="de-DE"/>
          </a:p>
        </p:txBody>
      </p:sp>
    </p:spTree>
    <p:extLst>
      <p:ext uri="{BB962C8B-B14F-4D97-AF65-F5344CB8AC3E}">
        <p14:creationId xmlns:p14="http://schemas.microsoft.com/office/powerpoint/2010/main" val="3566528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800" kern="100" dirty="0">
                <a:effectLst/>
                <a:latin typeface="Mangal"/>
                <a:ea typeface="Aptos"/>
                <a:cs typeface="Calibri" panose="020F0502020204030204" pitchFamily="34" charset="0"/>
              </a:rPr>
              <a:t>Global dimension of exploitation,</a:t>
            </a:r>
            <a:endParaRPr lang="de-DE" sz="1800" kern="100" dirty="0">
              <a:effectLst/>
              <a:latin typeface="Mangal"/>
              <a:ea typeface="Tahoma" panose="020B0604030504040204" pitchFamily="34" charset="0"/>
              <a:cs typeface="Comic Sans"/>
            </a:endParaRPr>
          </a:p>
          <a:p>
            <a:r>
              <a:rPr lang="en-GB" sz="1800" kern="100" dirty="0">
                <a:effectLst/>
                <a:latin typeface="Mangal"/>
                <a:ea typeface="Aptos"/>
                <a:cs typeface="Calibri" panose="020F0502020204030204" pitchFamily="34" charset="0"/>
              </a:rPr>
              <a:t>Organizing of workers as important for labour movement and better working conditions</a:t>
            </a:r>
            <a:endParaRPr lang="de-DE" sz="1800" kern="100" dirty="0">
              <a:effectLst/>
              <a:latin typeface="Mangal"/>
              <a:ea typeface="Tahoma" panose="020B0604030504040204" pitchFamily="34" charset="0"/>
              <a:cs typeface="Comic Sans"/>
            </a:endParaRPr>
          </a:p>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43</a:t>
            </a:fld>
            <a:endParaRPr lang="de-DE"/>
          </a:p>
        </p:txBody>
      </p:sp>
    </p:spTree>
    <p:extLst>
      <p:ext uri="{BB962C8B-B14F-4D97-AF65-F5344CB8AC3E}">
        <p14:creationId xmlns:p14="http://schemas.microsoft.com/office/powerpoint/2010/main" val="1129764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6448C-D0CB-69F9-5FAB-54D58227FC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49C6FA2-23B0-2A95-DDD4-B2DFF508EF2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7A151E5-5A45-7BF4-BDAD-2548EDE13F91}"/>
              </a:ext>
            </a:extLst>
          </p:cNvPr>
          <p:cNvSpPr>
            <a:spLocks noGrp="1"/>
          </p:cNvSpPr>
          <p:nvPr>
            <p:ph type="body" idx="1"/>
          </p:nvPr>
        </p:nvSpPr>
        <p:spPr/>
        <p:txBody>
          <a:bodyPr/>
          <a:lstStyle/>
          <a:p>
            <a:r>
              <a:rPr lang="de-DE" sz="1200" dirty="0"/>
              <a:t>https://mst.org.br/2025/04/09/this-land-is-our-land/ </a:t>
            </a:r>
          </a:p>
          <a:p>
            <a:r>
              <a:rPr lang="de-DE" sz="1200" dirty="0" err="1"/>
              <a:t>Photo</a:t>
            </a:r>
            <a:r>
              <a:rPr lang="de-DE" sz="1200" dirty="0"/>
              <a:t>: MST Archive Recht unklar – erfragt am 04.09 per Mail</a:t>
            </a:r>
          </a:p>
          <a:p>
            <a:endParaRPr lang="de-DE" sz="1200" dirty="0"/>
          </a:p>
          <a:p>
            <a:r>
              <a:rPr lang="de-DE" sz="1200" dirty="0"/>
              <a:t>Das </a:t>
            </a:r>
            <a:r>
              <a:rPr lang="de-DE" sz="1200" dirty="0" err="1"/>
              <a:t>archiv</a:t>
            </a:r>
            <a:r>
              <a:rPr lang="de-DE" sz="1200" dirty="0"/>
              <a:t> sagt nur für non-profit und </a:t>
            </a:r>
            <a:r>
              <a:rPr lang="de-DE" sz="1200" dirty="0" err="1"/>
              <a:t>educational</a:t>
            </a:r>
            <a:r>
              <a:rPr lang="de-DE" sz="1200" dirty="0"/>
              <a:t> </a:t>
            </a:r>
            <a:r>
              <a:rPr lang="de-DE" sz="1200" dirty="0" err="1"/>
              <a:t>reasons</a:t>
            </a:r>
            <a:r>
              <a:rPr lang="de-DE" sz="1200" dirty="0"/>
              <a:t>. Das </a:t>
            </a:r>
            <a:r>
              <a:rPr lang="de-DE" sz="1200" dirty="0" err="1"/>
              <a:t>bild</a:t>
            </a:r>
            <a:r>
              <a:rPr lang="de-DE" sz="1200" dirty="0"/>
              <a:t> selber habe ich im Archiv nicht </a:t>
            </a:r>
            <a:r>
              <a:rPr lang="de-DE" sz="1200" dirty="0" err="1"/>
              <a:t>gefundet</a:t>
            </a:r>
            <a:endParaRPr lang="de-DE" sz="1200" dirty="0"/>
          </a:p>
          <a:p>
            <a:endParaRPr lang="de-DE" sz="1200" dirty="0"/>
          </a:p>
          <a:p>
            <a:r>
              <a:rPr lang="de-DE" sz="1200" dirty="0"/>
              <a:t>Zitat: https://mst.org.br/quem-somos/</a:t>
            </a:r>
          </a:p>
        </p:txBody>
      </p:sp>
      <p:sp>
        <p:nvSpPr>
          <p:cNvPr id="4" name="Foliennummernplatzhalter 3">
            <a:extLst>
              <a:ext uri="{FF2B5EF4-FFF2-40B4-BE49-F238E27FC236}">
                <a16:creationId xmlns:a16="http://schemas.microsoft.com/office/drawing/2014/main" id="{C71233E9-137F-C5EE-B23B-2E46A5B3104B}"/>
              </a:ext>
            </a:extLst>
          </p:cNvPr>
          <p:cNvSpPr>
            <a:spLocks noGrp="1"/>
          </p:cNvSpPr>
          <p:nvPr>
            <p:ph type="sldNum" sz="quarter" idx="5"/>
          </p:nvPr>
        </p:nvSpPr>
        <p:spPr/>
        <p:txBody>
          <a:bodyPr/>
          <a:lstStyle/>
          <a:p>
            <a:fld id="{184A04C6-55E9-456B-BE3A-F2AA23C029D6}" type="slidenum">
              <a:rPr lang="de-DE" smtClean="0"/>
              <a:t>44</a:t>
            </a:fld>
            <a:endParaRPr lang="de-DE"/>
          </a:p>
        </p:txBody>
      </p:sp>
    </p:spTree>
    <p:extLst>
      <p:ext uri="{BB962C8B-B14F-4D97-AF65-F5344CB8AC3E}">
        <p14:creationId xmlns:p14="http://schemas.microsoft.com/office/powerpoint/2010/main" val="3621074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71DC6-3711-BD13-BF22-65FA39F061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6CA8F0-CCD7-75AC-75F6-2CA845BD1C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78BD67C-F6B7-B971-31AD-85EC8505605F}"/>
              </a:ext>
            </a:extLst>
          </p:cNvPr>
          <p:cNvSpPr>
            <a:spLocks noGrp="1"/>
          </p:cNvSpPr>
          <p:nvPr>
            <p:ph type="body" idx="1"/>
          </p:nvPr>
        </p:nvSpPr>
        <p:spPr/>
        <p:txBody>
          <a:bodyPr/>
          <a:lstStyle/>
          <a:p>
            <a:r>
              <a:rPr lang="en-US" sz="1200" dirty="0"/>
              <a:t>Displacement of more than 100,000 people from their land</a:t>
            </a:r>
          </a:p>
          <a:p>
            <a:r>
              <a:rPr lang="en-US" sz="1200" dirty="0"/>
              <a:t>Threats to water resources, nature reserves &amp; livelihoods</a:t>
            </a:r>
          </a:p>
          <a:p>
            <a:r>
              <a:rPr lang="en-US" sz="1200" dirty="0"/>
              <a:t>Promotion of export infrastructure that does not benefit the local population</a:t>
            </a:r>
          </a:p>
          <a:p>
            <a:r>
              <a:rPr lang="en-US" sz="1200" dirty="0"/>
              <a:t>Criminalization and intimidation of local activists</a:t>
            </a:r>
          </a:p>
          <a:p>
            <a:r>
              <a:rPr lang="en-US" sz="1200" dirty="0"/>
              <a:t>Contradiction to global climate policy: the project would cause 34 million tons of CO₂ per year. 34 million tons of CO₂ per year - equivalent to the emissions of Berlin/year, over 7 million cars or 4 million long-</a:t>
            </a:r>
            <a:r>
              <a:rPr lang="en-US" sz="1200" dirty="0" err="1"/>
              <a:t>disctance</a:t>
            </a:r>
            <a:r>
              <a:rPr lang="en-US" sz="1200" dirty="0"/>
              <a:t> flights - a huge burden on the climate and environment caused by a single major fossil fuel project.</a:t>
            </a:r>
          </a:p>
          <a:p>
            <a:r>
              <a:rPr lang="en-US" dirty="0"/>
              <a:t>Due to growing concerns over human rights and environmental impacts, many banks and insurers have decided to withdraw their support from the project. </a:t>
            </a:r>
            <a:endParaRPr lang="de-DE" sz="1200" dirty="0"/>
          </a:p>
        </p:txBody>
      </p:sp>
      <p:sp>
        <p:nvSpPr>
          <p:cNvPr id="4" name="Foliennummernplatzhalter 3">
            <a:extLst>
              <a:ext uri="{FF2B5EF4-FFF2-40B4-BE49-F238E27FC236}">
                <a16:creationId xmlns:a16="http://schemas.microsoft.com/office/drawing/2014/main" id="{679D4EE3-839D-625C-D856-9CC9F1C5AEBB}"/>
              </a:ext>
            </a:extLst>
          </p:cNvPr>
          <p:cNvSpPr>
            <a:spLocks noGrp="1"/>
          </p:cNvSpPr>
          <p:nvPr>
            <p:ph type="sldNum" sz="quarter" idx="5"/>
          </p:nvPr>
        </p:nvSpPr>
        <p:spPr/>
        <p:txBody>
          <a:bodyPr/>
          <a:lstStyle/>
          <a:p>
            <a:fld id="{184A04C6-55E9-456B-BE3A-F2AA23C029D6}" type="slidenum">
              <a:rPr lang="de-DE" smtClean="0"/>
              <a:t>45</a:t>
            </a:fld>
            <a:endParaRPr lang="de-DE"/>
          </a:p>
        </p:txBody>
      </p:sp>
    </p:spTree>
    <p:extLst>
      <p:ext uri="{BB962C8B-B14F-4D97-AF65-F5344CB8AC3E}">
        <p14:creationId xmlns:p14="http://schemas.microsoft.com/office/powerpoint/2010/main" val="217704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Bildquelle: https://de.wikipedia.org/wiki/Streik_von_Deir_el-Medineh  - </a:t>
            </a:r>
            <a:r>
              <a:rPr lang="de-DE" dirty="0" err="1"/>
              <a:t>verööfentlicht</a:t>
            </a:r>
            <a:r>
              <a:rPr lang="de-DE" dirty="0"/>
              <a:t> unter </a:t>
            </a:r>
            <a:r>
              <a:rPr lang="de-DE" b="0" dirty="0"/>
              <a:t>CC0 1.0 Universal  - https://creativecommons.org/publicdomain/zero/1.0/</a:t>
            </a:r>
          </a:p>
        </p:txBody>
      </p:sp>
      <p:sp>
        <p:nvSpPr>
          <p:cNvPr id="4" name="Foliennummernplatzhalter 3"/>
          <p:cNvSpPr>
            <a:spLocks noGrp="1"/>
          </p:cNvSpPr>
          <p:nvPr>
            <p:ph type="sldNum" sz="quarter" idx="5"/>
          </p:nvPr>
        </p:nvSpPr>
        <p:spPr/>
        <p:txBody>
          <a:bodyPr/>
          <a:lstStyle/>
          <a:p>
            <a:fld id="{184A04C6-55E9-456B-BE3A-F2AA23C029D6}" type="slidenum">
              <a:rPr lang="de-DE" smtClean="0"/>
              <a:t>5</a:t>
            </a:fld>
            <a:endParaRPr lang="de-DE"/>
          </a:p>
        </p:txBody>
      </p:sp>
    </p:spTree>
    <p:extLst>
      <p:ext uri="{BB962C8B-B14F-4D97-AF65-F5344CB8AC3E}">
        <p14:creationId xmlns:p14="http://schemas.microsoft.com/office/powerpoint/2010/main" val="280649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PlaceHolder 1"/>
          <p:cNvSpPr>
            <a:spLocks noGrp="1" noRot="1" noChangeAspect="1"/>
          </p:cNvSpPr>
          <p:nvPr>
            <p:ph type="sldImg"/>
          </p:nvPr>
        </p:nvSpPr>
        <p:spPr>
          <a:xfrm>
            <a:off x="685800" y="1143000"/>
            <a:ext cx="5486400" cy="3086100"/>
          </a:xfrm>
          <a:prstGeom prst="rect">
            <a:avLst/>
          </a:prstGeom>
          <a:ln w="0">
            <a:noFill/>
          </a:ln>
        </p:spPr>
      </p:sp>
      <p:sp>
        <p:nvSpPr>
          <p:cNvPr id="58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dirty="0">
              <a:solidFill>
                <a:srgbClr val="000000"/>
              </a:solidFill>
              <a:latin typeface="Calibri"/>
            </a:endParaRPr>
          </a:p>
        </p:txBody>
      </p:sp>
      <p:sp>
        <p:nvSpPr>
          <p:cNvPr id="586" name="PlaceHolder 3"/>
          <p:cNvSpPr>
            <a:spLocks noGrp="1"/>
          </p:cNvSpPr>
          <p:nvPr>
            <p:ph type="sldNum" idx="6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308B28F8-084B-42D7-B40B-D38DD1E2A058}" type="slidenum">
              <a:rPr lang="de-DE" sz="1200" b="0" strike="noStrike" spc="-1">
                <a:solidFill>
                  <a:srgbClr val="000000"/>
                </a:solidFill>
                <a:latin typeface="Calibri"/>
              </a:rPr>
              <a:t>46</a:t>
            </a:fld>
            <a:endParaRPr lang="de-DE" sz="1200" b="0" strike="noStrike" spc="-1">
              <a:solidFill>
                <a:srgbClr val="000000"/>
              </a:solidFill>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PlaceHolder 1"/>
          <p:cNvSpPr>
            <a:spLocks noGrp="1" noRot="1" noChangeAspect="1"/>
          </p:cNvSpPr>
          <p:nvPr>
            <p:ph type="sldImg"/>
          </p:nvPr>
        </p:nvSpPr>
        <p:spPr>
          <a:xfrm>
            <a:off x="685800" y="1143000"/>
            <a:ext cx="5486400" cy="3086100"/>
          </a:xfrm>
          <a:prstGeom prst="rect">
            <a:avLst/>
          </a:prstGeom>
          <a:ln w="0">
            <a:noFill/>
          </a:ln>
        </p:spPr>
      </p:sp>
      <p:sp>
        <p:nvSpPr>
          <p:cNvPr id="588"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de-DE" sz="1800" b="0" strike="noStrike" spc="-1">
              <a:solidFill>
                <a:srgbClr val="000000"/>
              </a:solidFill>
              <a:latin typeface="Calibri"/>
            </a:endParaRPr>
          </a:p>
        </p:txBody>
      </p:sp>
      <p:sp>
        <p:nvSpPr>
          <p:cNvPr id="589" name="PlaceHolder 3"/>
          <p:cNvSpPr>
            <a:spLocks noGrp="1"/>
          </p:cNvSpPr>
          <p:nvPr>
            <p:ph type="sldNum" idx="69"/>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e-DE" sz="1200" b="0" strike="noStrike" spc="-1">
                <a:solidFill>
                  <a:srgbClr val="000000"/>
                </a:solidFill>
                <a:latin typeface="Calibri"/>
              </a:defRPr>
            </a:lvl1pPr>
          </a:lstStyle>
          <a:p>
            <a:pPr indent="0" algn="r">
              <a:lnSpc>
                <a:spcPct val="100000"/>
              </a:lnSpc>
              <a:buNone/>
            </a:pPr>
            <a:fld id="{04FA1D99-C117-4183-8416-F264887AEF4D}" type="slidenum">
              <a:rPr lang="de-DE" sz="1200" b="0" strike="noStrike" spc="-1">
                <a:solidFill>
                  <a:srgbClr val="000000"/>
                </a:solidFill>
                <a:latin typeface="Calibri"/>
              </a:rPr>
              <a:t>47</a:t>
            </a:fld>
            <a:endParaRPr lang="de-DE"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Alternative image: https://egypt-museum.com/workers-strike-at-deir-el-medina/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Deir </a:t>
            </a:r>
            <a:r>
              <a:rPr lang="en-GB" dirty="0" err="1"/>
              <a:t>el</a:t>
            </a:r>
            <a:r>
              <a:rPr lang="en-GB" dirty="0"/>
              <a:t>-Medina strike in the Egyptian workers’ village of Deir </a:t>
            </a:r>
            <a:r>
              <a:rPr lang="en-GB" dirty="0" err="1"/>
              <a:t>el</a:t>
            </a:r>
            <a:r>
              <a:rPr lang="en-GB" dirty="0"/>
              <a:t>-Medina, which began on 10 Peret II (4 November) 1159 BC[A 1] during the 29th year of Ramses III’s reign, represents the first documented strike in world history. The events are recorded on a papyrus. They worked as royal tomb builders in  quarries and on the maintenance of tombs and were originally paid in kind. These payments became less frequent and, in some cases, ceased altogether. Consequently, there were around five strike actions within a period of three years.</a:t>
            </a:r>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6</a:t>
            </a:fld>
            <a:endParaRPr lang="de-DE"/>
          </a:p>
        </p:txBody>
      </p:sp>
    </p:spTree>
    <p:extLst>
      <p:ext uri="{BB962C8B-B14F-4D97-AF65-F5344CB8AC3E}">
        <p14:creationId xmlns:p14="http://schemas.microsoft.com/office/powerpoint/2010/main" val="27853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1: https://commons.wikimedia.org/wiki/File:First_landing_of_Columbus_on_the_shores_of_the_New_World_At_San_Salvador,_W.I.,_Oct._12th_1492.jpg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Bild 2: </a:t>
            </a:r>
            <a:r>
              <a:rPr lang="en-US" sz="1200" dirty="0"/>
              <a:t>http://www.congresonacionalindigena.org/2021/08/13/a-500-anos-del-inicio-de-la-resistencia-no-nos-conquistaron-seguimos-en-resistencia-y-rebeldia-2/</a:t>
            </a:r>
          </a:p>
          <a:p>
            <a:r>
              <a:rPr lang="de-DE" dirty="0"/>
              <a:t>Public Domain</a:t>
            </a:r>
          </a:p>
        </p:txBody>
      </p:sp>
      <p:sp>
        <p:nvSpPr>
          <p:cNvPr id="4" name="Foliennummernplatzhalter 3"/>
          <p:cNvSpPr>
            <a:spLocks noGrp="1"/>
          </p:cNvSpPr>
          <p:nvPr>
            <p:ph type="sldNum" sz="quarter" idx="5"/>
          </p:nvPr>
        </p:nvSpPr>
        <p:spPr/>
        <p:txBody>
          <a:bodyPr/>
          <a:lstStyle/>
          <a:p>
            <a:fld id="{184A04C6-55E9-456B-BE3A-F2AA23C029D6}" type="slidenum">
              <a:rPr lang="de-DE" smtClean="0"/>
              <a:t>7</a:t>
            </a:fld>
            <a:endParaRPr lang="de-DE"/>
          </a:p>
        </p:txBody>
      </p:sp>
    </p:spTree>
    <p:extLst>
      <p:ext uri="{BB962C8B-B14F-4D97-AF65-F5344CB8AC3E}">
        <p14:creationId xmlns:p14="http://schemas.microsoft.com/office/powerpoint/2010/main" val="23669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effectLst/>
                <a:latin typeface="Mangal"/>
                <a:ea typeface="Aptos"/>
                <a:cs typeface="Calibri" panose="020F0502020204030204" pitchFamily="34" charset="0"/>
              </a:rPr>
              <a:t>Classism is closely intertwined with the history of global exploitation. The exploitation of workers in the colonies and the slave trade thus represent one of the most racist and classist forms of exploitation in history. The construction of classes is therefore also closely linked to the construction of races. At that time, there was no universal suffrage, no labour rights, no universal education, no ban on child labour, no social security, no unemployment insurance…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effectLst/>
              <a:latin typeface="Manga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Establishing the link between climate, class and colonialism: </a:t>
            </a:r>
            <a:r>
              <a:rPr lang="en-GB" sz="1800" dirty="0"/>
              <a:t>Colonialism is a central historical root of both social and ecological inequality. It created a global system in which wealth, resources and labour were distributed unequally – and this system continues to have an impact to this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Exploitation as a dual structure: Under colonialism, it was not only people in the colonies who were exploited, but nature as well. Land was expropriated, forests cleared, monocultures introduced – all for the profit of a few in the Global North. This logic of ‘cheap labour’ and ‘cheap nature’ also shapes capitalism, within which classism operates.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Continuities today: </a:t>
            </a:r>
            <a:r>
              <a:rPr lang="en-GB" sz="1800" dirty="0"/>
              <a:t>Many regions that were colonised back then are now disproportionately affected by the climate crisis – droughts, floods, loss of livelihoods. At the same time, historically they have contributed very little to global warming. → This is an expression of climate-colonial injustice.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Link to classism: </a:t>
            </a:r>
            <a:r>
              <a:rPr lang="en-GB" sz="1800" dirty="0"/>
              <a:t>Even within societies in the Global North, colonial logics are reflected in classism: who is considered ‘valuable’ or ‘civilised’, whose labour counts, whose bodies are protected – these hierarchies are closely linked to colonial ways of thinking.</a:t>
            </a:r>
            <a:endParaRPr lang="de-DE" sz="1800" dirty="0"/>
          </a:p>
          <a:p>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8</a:t>
            </a:fld>
            <a:endParaRPr lang="de-DE"/>
          </a:p>
        </p:txBody>
      </p:sp>
    </p:spTree>
    <p:extLst>
      <p:ext uri="{BB962C8B-B14F-4D97-AF65-F5344CB8AC3E}">
        <p14:creationId xmlns:p14="http://schemas.microsoft.com/office/powerpoint/2010/main" val="268075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800" dirty="0">
                <a:effectLst/>
                <a:latin typeface="Mangal"/>
                <a:ea typeface="Aptos"/>
                <a:cs typeface="Calibri" panose="020F0502020204030204" pitchFamily="34" charset="0"/>
              </a:rPr>
              <a:t>Diverse resistance from indigenous and peasant populations.</a:t>
            </a:r>
          </a:p>
          <a:p>
            <a:endParaRPr lang="de-DE" sz="1800" dirty="0">
              <a:effectLst/>
              <a:latin typeface="Times New Roman" panose="02020603050405020304" pitchFamily="18" charset="0"/>
              <a:ea typeface="Times New Roman" panose="02020603050405020304" pitchFamily="18" charset="0"/>
            </a:endParaRPr>
          </a:p>
          <a:p>
            <a:r>
              <a:rPr lang="en-GB" sz="1800" kern="100" dirty="0">
                <a:effectLst/>
                <a:latin typeface="Mangal"/>
                <a:ea typeface="Aptos"/>
                <a:cs typeface="Calibri" panose="020F0502020204030204" pitchFamily="34" charset="0"/>
              </a:rPr>
              <a:t>Zapatista Liberation Army (EZLN): organisation consisting mainly of indigenous people, organises itself in autonomous communities and fights against oppression, land theft, neoliberalism, capitalist and patriarchal conditions. Importance of ecology, democracy, feminism and anti-capitalism.</a:t>
            </a:r>
            <a:endParaRPr lang="de-DE" sz="1800" kern="100" dirty="0">
              <a:effectLst/>
              <a:latin typeface="Mangal"/>
              <a:ea typeface="Tahoma" panose="020B0604030504040204" pitchFamily="34" charset="0"/>
              <a:cs typeface="Comic Sans"/>
            </a:endParaRPr>
          </a:p>
          <a:p>
            <a:r>
              <a:rPr lang="en-GB" sz="1800" kern="100" dirty="0">
                <a:effectLst/>
                <a:latin typeface="Mangal"/>
                <a:ea typeface="Aptos"/>
                <a:cs typeface="Calibri" panose="020F0502020204030204" pitchFamily="34" charset="0"/>
              </a:rPr>
              <a:t> </a:t>
            </a:r>
            <a:endParaRPr lang="de-DE" sz="1800" kern="100" dirty="0">
              <a:effectLst/>
              <a:latin typeface="Mangal"/>
              <a:ea typeface="Tahoma" panose="020B0604030504040204" pitchFamily="34" charset="0"/>
              <a:cs typeface="Comic Sans"/>
            </a:endParaRPr>
          </a:p>
          <a:p>
            <a:r>
              <a:rPr lang="en-GB" sz="1800" kern="100" dirty="0">
                <a:effectLst/>
                <a:latin typeface="Mangal"/>
                <a:ea typeface="Aptos"/>
                <a:cs typeface="Calibri" panose="020F0502020204030204" pitchFamily="34" charset="0"/>
              </a:rPr>
              <a:t>Still: murder of environmental activists (often indigenous, e.g. Berta Isabel Cáceres Flores – Honduran human rights and environmental activist. murdered in her home by several armed men in 2016.</a:t>
            </a:r>
            <a:endParaRPr lang="de-DE" sz="1800" kern="100" dirty="0">
              <a:effectLst/>
              <a:latin typeface="Mangal"/>
              <a:ea typeface="Tahoma" panose="020B0604030504040204" pitchFamily="34" charset="0"/>
              <a:cs typeface="Comic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Murdered</a:t>
            </a:r>
            <a:r>
              <a:rPr lang="de-DE" dirty="0"/>
              <a:t> Environmental </a:t>
            </a:r>
            <a:r>
              <a:rPr lang="de-DE" dirty="0" err="1"/>
              <a:t>Activists</a:t>
            </a:r>
            <a:r>
              <a:rPr lang="de-DE" dirty="0"/>
              <a:t>:</a:t>
            </a:r>
            <a:br>
              <a:rPr lang="de-DE" dirty="0"/>
            </a:br>
            <a:r>
              <a:rPr lang="de-DE" dirty="0"/>
              <a:t>- 2000 </a:t>
            </a:r>
            <a:r>
              <a:rPr lang="de-DE" dirty="0" err="1"/>
              <a:t>over</a:t>
            </a:r>
            <a:r>
              <a:rPr lang="de-DE" dirty="0"/>
              <a:t> </a:t>
            </a:r>
            <a:r>
              <a:rPr lang="de-DE" dirty="0" err="1"/>
              <a:t>the</a:t>
            </a:r>
            <a:r>
              <a:rPr lang="de-DE" dirty="0"/>
              <a:t> last </a:t>
            </a:r>
            <a:r>
              <a:rPr lang="de-DE" dirty="0" err="1"/>
              <a:t>decade</a:t>
            </a:r>
            <a:r>
              <a:rPr lang="de-DE" dirty="0"/>
              <a:t> (e360.yale.edu)</a:t>
            </a:r>
            <a:br>
              <a:rPr lang="de-DE" dirty="0"/>
            </a:br>
            <a:r>
              <a:rPr lang="de-DE" dirty="0"/>
              <a:t>- 196 in 2023 (Global </a:t>
            </a:r>
            <a:r>
              <a:rPr lang="de-DE" dirty="0" err="1"/>
              <a:t>witness</a:t>
            </a:r>
            <a:r>
              <a:rPr lang="de-DE" dirty="0"/>
              <a:t> via </a:t>
            </a:r>
            <a:r>
              <a:rPr lang="de-DE" dirty="0" err="1"/>
              <a:t>statista</a:t>
            </a:r>
            <a:r>
              <a:rPr lang="de-DE" dirty="0"/>
              <a:t>), </a:t>
            </a:r>
            <a:r>
              <a:rPr lang="de-DE" dirty="0" err="1"/>
              <a:t>highest</a:t>
            </a:r>
            <a:r>
              <a:rPr lang="de-DE" dirty="0"/>
              <a:t> </a:t>
            </a:r>
            <a:r>
              <a:rPr lang="de-DE" dirty="0" err="1"/>
              <a:t>rates</a:t>
            </a:r>
            <a:r>
              <a:rPr lang="de-DE" dirty="0"/>
              <a:t>: Colombia (79), Brazil (25), Honduras (18), Mexico (18) </a:t>
            </a:r>
            <a:r>
              <a:rPr lang="de-DE" dirty="0">
                <a:sym typeface="Wingdings" panose="05000000000000000000" pitchFamily="2" charset="2"/>
              </a:rPr>
              <a:t> 43% </a:t>
            </a:r>
            <a:r>
              <a:rPr lang="de-DE" dirty="0" err="1">
                <a:sym typeface="Wingdings" panose="05000000000000000000" pitchFamily="2" charset="2"/>
              </a:rPr>
              <a:t>indigenous</a:t>
            </a:r>
            <a:r>
              <a:rPr lang="de-DE" dirty="0">
                <a:sym typeface="Wingdings" panose="05000000000000000000" pitchFamily="2" charset="2"/>
              </a:rPr>
              <a:t> </a:t>
            </a:r>
            <a:r>
              <a:rPr lang="de-DE" dirty="0" err="1">
                <a:sym typeface="Wingdings" panose="05000000000000000000" pitchFamily="2" charset="2"/>
              </a:rPr>
              <a:t>people</a:t>
            </a:r>
            <a:r>
              <a:rPr lang="de-DE" dirty="0">
                <a:sym typeface="Wingdings" panose="05000000000000000000" pitchFamily="2" charset="2"/>
              </a:rPr>
              <a:t>, 6% afro-</a:t>
            </a:r>
            <a:r>
              <a:rPr lang="de-DE" dirty="0" err="1">
                <a:sym typeface="Wingdings" panose="05000000000000000000" pitchFamily="2" charset="2"/>
              </a:rPr>
              <a:t>descendants</a:t>
            </a:r>
            <a:r>
              <a:rPr lang="de-DE" dirty="0">
                <a:sym typeface="Wingdings" panose="05000000000000000000" pitchFamily="2" charset="2"/>
              </a:rPr>
              <a:t> (</a:t>
            </a:r>
            <a:r>
              <a:rPr lang="de-DE" dirty="0" err="1">
                <a:sym typeface="Wingdings" panose="05000000000000000000" pitchFamily="2" charset="2"/>
              </a:rPr>
              <a:t>low</a:t>
            </a:r>
            <a:r>
              <a:rPr lang="de-DE" dirty="0">
                <a:sym typeface="Wingdings" panose="05000000000000000000" pitchFamily="2" charset="2"/>
              </a:rPr>
              <a:t> </a:t>
            </a:r>
            <a:r>
              <a:rPr lang="de-DE" dirty="0" err="1">
                <a:sym typeface="Wingdings" panose="05000000000000000000" pitchFamily="2" charset="2"/>
              </a:rPr>
              <a:t>estimates</a:t>
            </a:r>
            <a:r>
              <a:rPr lang="de-DE" dirty="0">
                <a:sym typeface="Wingdings" panose="05000000000000000000" pitchFamily="2" charset="2"/>
              </a:rPr>
              <a:t>)</a:t>
            </a:r>
            <a:endParaRPr lang="de-DE" dirty="0"/>
          </a:p>
        </p:txBody>
      </p:sp>
      <p:sp>
        <p:nvSpPr>
          <p:cNvPr id="4" name="Foliennummernplatzhalter 3"/>
          <p:cNvSpPr>
            <a:spLocks noGrp="1"/>
          </p:cNvSpPr>
          <p:nvPr>
            <p:ph type="sldNum" sz="quarter" idx="5"/>
          </p:nvPr>
        </p:nvSpPr>
        <p:spPr/>
        <p:txBody>
          <a:bodyPr/>
          <a:lstStyle/>
          <a:p>
            <a:fld id="{7BD0CDFC-CD70-48CA-96B2-C37FD54833FB}" type="slidenum">
              <a:rPr lang="de-DE" smtClean="0"/>
              <a:t>9</a:t>
            </a:fld>
            <a:endParaRPr lang="de-DE"/>
          </a:p>
        </p:txBody>
      </p:sp>
    </p:spTree>
    <p:extLst>
      <p:ext uri="{BB962C8B-B14F-4D97-AF65-F5344CB8AC3E}">
        <p14:creationId xmlns:p14="http://schemas.microsoft.com/office/powerpoint/2010/main" val="267230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200" i="1" dirty="0"/>
              <a:t>Episode from the German Peasants' War,</a:t>
            </a:r>
            <a:r>
              <a:rPr lang="en-US" sz="1200" dirty="0"/>
              <a:t> oil on canvas painting by Hermann Eichler, c. 1867.</a:t>
            </a:r>
          </a:p>
          <a:p>
            <a:pPr algn="l"/>
            <a:r>
              <a:rPr lang="en-US" sz="1200" dirty="0"/>
              <a:t>Belvedere, Vienna. Published under the following license</a:t>
            </a:r>
            <a:r>
              <a:rPr lang="en-US" sz="1200" dirty="0">
                <a:solidFill>
                  <a:schemeClr val="accent4"/>
                </a:solidFill>
              </a:rPr>
              <a:t>: </a:t>
            </a:r>
            <a:r>
              <a:rPr lang="en-US" sz="1200" dirty="0">
                <a:solidFill>
                  <a:srgbClr val="F4D124"/>
                </a:solidFill>
                <a:hlinkClick r:id="rId3">
                  <a:extLst>
                    <a:ext uri="{A12FA001-AC4F-418D-AE19-62706E023703}">
                      <ahyp:hlinkClr xmlns:ahyp="http://schemas.microsoft.com/office/drawing/2018/hyperlinkcolor" val="tx"/>
                    </a:ext>
                  </a:extLst>
                </a:hlinkClick>
              </a:rPr>
              <a:t>Creative Commons Attribution-</a:t>
            </a:r>
            <a:r>
              <a:rPr lang="en-US" sz="1200" dirty="0" err="1">
                <a:solidFill>
                  <a:srgbClr val="F4D124"/>
                </a:solidFill>
                <a:hlinkClick r:id="rId3">
                  <a:extLst>
                    <a:ext uri="{A12FA001-AC4F-418D-AE19-62706E023703}">
                      <ahyp:hlinkClr xmlns:ahyp="http://schemas.microsoft.com/office/drawing/2018/hyperlinkcolor" val="tx"/>
                    </a:ext>
                  </a:extLst>
                </a:hlinkClick>
              </a:rPr>
              <a:t>ShareAlike</a:t>
            </a:r>
            <a:r>
              <a:rPr lang="en-US" sz="1200" dirty="0">
                <a:solidFill>
                  <a:schemeClr val="accent4"/>
                </a:solidFill>
                <a:hlinkClick r:id="rId3">
                  <a:extLst>
                    <a:ext uri="{A12FA001-AC4F-418D-AE19-62706E023703}">
                      <ahyp:hlinkClr xmlns:ahyp="http://schemas.microsoft.com/office/drawing/2018/hyperlinkcolor" val="tx"/>
                    </a:ext>
                  </a:extLst>
                </a:hlinkClick>
              </a:rPr>
              <a:t>.</a:t>
            </a:r>
            <a:endParaRPr lang="en-US" sz="1200" dirty="0">
              <a:solidFill>
                <a:schemeClr val="accent4"/>
              </a:solidFill>
            </a:endParaRPr>
          </a:p>
          <a:p>
            <a:pPr algn="l"/>
            <a:r>
              <a:rPr lang="en-US" sz="1200" dirty="0"/>
              <a:t>https://www.worldhistory.org/image/15227/episode-from-the-german-peasants-war</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br>
              <a:rPr lang="de-DE" sz="1200" kern="100" dirty="0">
                <a:effectLst/>
                <a:latin typeface="Calibri" panose="020F0502020204030204" pitchFamily="34" charset="0"/>
                <a:ea typeface="Aptos" panose="020B0004020202020204" pitchFamily="34" charset="0"/>
                <a:cs typeface="Calibri" panose="020F0502020204030204" pitchFamily="34" charset="0"/>
              </a:rPr>
            </a:br>
            <a:br>
              <a:rPr lang="de-DE" sz="1200" kern="100" dirty="0">
                <a:effectLst/>
                <a:latin typeface="Calibri" panose="020F0502020204030204" pitchFamily="34" charset="0"/>
                <a:ea typeface="Aptos" panose="020B0004020202020204" pitchFamily="34" charset="0"/>
                <a:cs typeface="Calibri" panose="020F0502020204030204" pitchFamily="34" charset="0"/>
              </a:rPr>
            </a:br>
            <a:r>
              <a:rPr lang="de-DE" sz="1200" kern="100" dirty="0">
                <a:effectLst/>
                <a:latin typeface="Calibri" panose="020F0502020204030204" pitchFamily="34" charset="0"/>
                <a:ea typeface="Aptos" panose="020B0004020202020204" pitchFamily="34" charset="0"/>
                <a:cs typeface="Calibri" panose="020F0502020204030204" pitchFamily="34" charset="0"/>
              </a:rPr>
              <a:t>Original Quote in German: „Die Grundsuppe der Dieberei sind unsere Fürsten und Herren, nehmen alle </a:t>
            </a:r>
            <a:r>
              <a:rPr lang="de-DE" sz="1200" kern="100" dirty="0" err="1">
                <a:effectLst/>
                <a:latin typeface="Calibri" panose="020F0502020204030204" pitchFamily="34" charset="0"/>
                <a:ea typeface="Aptos" panose="020B0004020202020204" pitchFamily="34" charset="0"/>
                <a:cs typeface="Calibri" panose="020F0502020204030204" pitchFamily="34" charset="0"/>
              </a:rPr>
              <a:t>Creaturen</a:t>
            </a:r>
            <a:r>
              <a:rPr lang="de-DE" sz="1200" kern="100" dirty="0">
                <a:effectLst/>
                <a:latin typeface="Calibri" panose="020F0502020204030204" pitchFamily="34" charset="0"/>
                <a:ea typeface="Aptos" panose="020B0004020202020204" pitchFamily="34" charset="0"/>
                <a:cs typeface="Calibri" panose="020F0502020204030204" pitchFamily="34" charset="0"/>
              </a:rPr>
              <a:t> zu ihrem </a:t>
            </a:r>
            <a:r>
              <a:rPr lang="de-DE" sz="1200" kern="100" dirty="0" err="1">
                <a:effectLst/>
                <a:latin typeface="Calibri" panose="020F0502020204030204" pitchFamily="34" charset="0"/>
                <a:ea typeface="Aptos" panose="020B0004020202020204" pitchFamily="34" charset="0"/>
                <a:cs typeface="Calibri" panose="020F0502020204030204" pitchFamily="34" charset="0"/>
              </a:rPr>
              <a:t>Eigenthum</a:t>
            </a:r>
            <a:r>
              <a:rPr lang="de-DE" sz="1200" kern="100" dirty="0">
                <a:effectLst/>
                <a:latin typeface="Calibri" panose="020F0502020204030204" pitchFamily="34" charset="0"/>
                <a:ea typeface="Aptos" panose="020B0004020202020204" pitchFamily="34" charset="0"/>
                <a:cs typeface="Calibri" panose="020F0502020204030204" pitchFamily="34" charset="0"/>
              </a:rPr>
              <a:t>, die Fische im Wasser, die Vögel in der Luft, das Gewächs auf Erden </a:t>
            </a:r>
            <a:r>
              <a:rPr lang="de-DE" sz="1200" kern="100" dirty="0" err="1">
                <a:effectLst/>
                <a:latin typeface="Calibri" panose="020F0502020204030204" pitchFamily="34" charset="0"/>
                <a:ea typeface="Aptos" panose="020B0004020202020204" pitchFamily="34" charset="0"/>
                <a:cs typeface="Calibri" panose="020F0502020204030204" pitchFamily="34" charset="0"/>
              </a:rPr>
              <a:t>muß</a:t>
            </a:r>
            <a:r>
              <a:rPr lang="de-DE" sz="1200" kern="100" dirty="0">
                <a:effectLst/>
                <a:latin typeface="Calibri" panose="020F0502020204030204" pitchFamily="34" charset="0"/>
                <a:ea typeface="Aptos" panose="020B0004020202020204" pitchFamily="34" charset="0"/>
                <a:cs typeface="Calibri" panose="020F0502020204030204" pitchFamily="34" charset="0"/>
              </a:rPr>
              <a:t> alles ihre </a:t>
            </a:r>
            <a:r>
              <a:rPr lang="de-DE" sz="1200" kern="100" dirty="0" err="1">
                <a:effectLst/>
                <a:latin typeface="Calibri" panose="020F0502020204030204" pitchFamily="34" charset="0"/>
                <a:ea typeface="Aptos" panose="020B0004020202020204" pitchFamily="34" charset="0"/>
                <a:cs typeface="Calibri" panose="020F0502020204030204" pitchFamily="34" charset="0"/>
              </a:rPr>
              <a:t>seyn</a:t>
            </a:r>
            <a:r>
              <a:rPr lang="de-DE" sz="1200" kern="100" dirty="0">
                <a:effectLst/>
                <a:latin typeface="Calibri" panose="020F0502020204030204" pitchFamily="34" charset="0"/>
                <a:ea typeface="Aptos" panose="020B0004020202020204" pitchFamily="34" charset="0"/>
                <a:cs typeface="Calibri" panose="020F0502020204030204" pitchFamily="34" charset="0"/>
              </a:rPr>
              <a:t>. Aber den Armen sagen sie: Gott hat geboten, du sollst nicht stehlen. Sie selber schinden und schaben alles, was da lebt; so aber ein Armer sich vergreift am Allergeringsten, </a:t>
            </a:r>
            <a:r>
              <a:rPr lang="de-DE" sz="1200" kern="100" dirty="0" err="1">
                <a:effectLst/>
                <a:latin typeface="Calibri" panose="020F0502020204030204" pitchFamily="34" charset="0"/>
                <a:ea typeface="Aptos" panose="020B0004020202020204" pitchFamily="34" charset="0"/>
                <a:cs typeface="Calibri" panose="020F0502020204030204" pitchFamily="34" charset="0"/>
              </a:rPr>
              <a:t>muß</a:t>
            </a:r>
            <a:r>
              <a:rPr lang="de-DE" sz="1200" kern="100" dirty="0">
                <a:effectLst/>
                <a:latin typeface="Calibri" panose="020F0502020204030204" pitchFamily="34" charset="0"/>
                <a:ea typeface="Aptos" panose="020B0004020202020204" pitchFamily="34" charset="0"/>
                <a:cs typeface="Calibri" panose="020F0502020204030204" pitchFamily="34" charset="0"/>
              </a:rPr>
              <a:t> er henken. Dazu sagt denn der </a:t>
            </a:r>
            <a:r>
              <a:rPr lang="de-DE" sz="1200" kern="100" dirty="0" err="1">
                <a:effectLst/>
                <a:latin typeface="Calibri" panose="020F0502020204030204" pitchFamily="34" charset="0"/>
                <a:ea typeface="Aptos" panose="020B0004020202020204" pitchFamily="34" charset="0"/>
                <a:cs typeface="Calibri" panose="020F0502020204030204" pitchFamily="34" charset="0"/>
              </a:rPr>
              <a:t>Doctor</a:t>
            </a:r>
            <a:r>
              <a:rPr lang="de-DE" sz="1200" kern="100" dirty="0">
                <a:effectLst/>
                <a:latin typeface="Calibri" panose="020F0502020204030204" pitchFamily="34" charset="0"/>
                <a:ea typeface="Aptos" panose="020B0004020202020204" pitchFamily="34" charset="0"/>
                <a:cs typeface="Calibri" panose="020F0502020204030204" pitchFamily="34" charset="0"/>
              </a:rPr>
              <a:t> Lügner Amen.“</a:t>
            </a:r>
            <a:endParaRPr lang="en-GB" sz="1200" kern="100" dirty="0">
              <a:effectLst/>
              <a:latin typeface="Calibri" panose="020F0502020204030204" pitchFamily="34" charset="0"/>
              <a:ea typeface="Aptos" panose="020B0004020202020204" pitchFamily="34" charset="0"/>
              <a:cs typeface="Vrinda"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184A04C6-55E9-456B-BE3A-F2AA23C029D6}" type="slidenum">
              <a:rPr lang="de-DE" smtClean="0"/>
              <a:t>10</a:t>
            </a:fld>
            <a:endParaRPr lang="de-DE"/>
          </a:p>
        </p:txBody>
      </p:sp>
    </p:spTree>
    <p:extLst>
      <p:ext uri="{BB962C8B-B14F-4D97-AF65-F5344CB8AC3E}">
        <p14:creationId xmlns:p14="http://schemas.microsoft.com/office/powerpoint/2010/main" val="202747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6" Type="http://schemas.openxmlformats.org/officeDocument/2006/relationships/customXml" Target="../ink/ink26.xml"/><Relationship Id="rId51" Type="http://schemas.openxmlformats.org/officeDocument/2006/relationships/image" Target="NULL"/><Relationship Id="rId3" Type="http://schemas.openxmlformats.org/officeDocument/2006/relationships/image" Target="NULL"/><Relationship Id="rId34" Type="http://schemas.openxmlformats.org/officeDocument/2006/relationships/customXml" Target="../ink/ink30.xml"/><Relationship Id="rId42" Type="http://schemas.openxmlformats.org/officeDocument/2006/relationships/customXml" Target="../ink/ink33.xml"/><Relationship Id="rId47" Type="http://schemas.openxmlformats.org/officeDocument/2006/relationships/image" Target="NULL"/><Relationship Id="rId50" Type="http://schemas.openxmlformats.org/officeDocument/2006/relationships/customXml" Target="../ink/ink37.xm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customXml" Target="../ink/ink32.xml"/><Relationship Id="rId46" Type="http://schemas.openxmlformats.org/officeDocument/2006/relationships/customXml" Target="../ink/ink35.xml"/><Relationship Id="rId2" Type="http://schemas.openxmlformats.org/officeDocument/2006/relationships/customXml" Target="../ink/ink23.xm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Master" Target="../slideMasters/slideMaster1.xml"/><Relationship Id="rId6" Type="http://schemas.openxmlformats.org/officeDocument/2006/relationships/customXml" Target="../ink/ink25.xml"/><Relationship Id="rId32" Type="http://schemas.openxmlformats.org/officeDocument/2006/relationships/customXml" Target="../ink/ink29.xml"/><Relationship Id="rId37" Type="http://schemas.openxmlformats.org/officeDocument/2006/relationships/image" Target="NULL"/><Relationship Id="rId45" Type="http://schemas.openxmlformats.org/officeDocument/2006/relationships/image" Target="NULL"/><Relationship Id="rId5" Type="http://schemas.openxmlformats.org/officeDocument/2006/relationships/image" Target="NULL"/><Relationship Id="rId28" Type="http://schemas.openxmlformats.org/officeDocument/2006/relationships/customXml" Target="../ink/ink27.xml"/><Relationship Id="rId36" Type="http://schemas.openxmlformats.org/officeDocument/2006/relationships/customXml" Target="../ink/ink31.xml"/><Relationship Id="rId49" Type="http://schemas.openxmlformats.org/officeDocument/2006/relationships/image" Target="NULL"/><Relationship Id="rId31" Type="http://schemas.openxmlformats.org/officeDocument/2006/relationships/image" Target="NULL"/><Relationship Id="rId44" Type="http://schemas.openxmlformats.org/officeDocument/2006/relationships/customXml" Target="../ink/ink34.xml"/><Relationship Id="rId4" Type="http://schemas.openxmlformats.org/officeDocument/2006/relationships/customXml" Target="../ink/ink24.xml"/><Relationship Id="rId27" Type="http://schemas.openxmlformats.org/officeDocument/2006/relationships/image" Target="NULL"/><Relationship Id="rId30" Type="http://schemas.openxmlformats.org/officeDocument/2006/relationships/customXml" Target="../ink/ink28.xml"/><Relationship Id="rId35" Type="http://schemas.openxmlformats.org/officeDocument/2006/relationships/image" Target="NULL"/><Relationship Id="rId43" Type="http://schemas.openxmlformats.org/officeDocument/2006/relationships/image" Target="NULL"/><Relationship Id="rId48" Type="http://schemas.openxmlformats.org/officeDocument/2006/relationships/customXml" Target="../ink/ink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C71EF-7793-62BC-4DC5-D6B89673B4B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E851FD5-B4FD-1BC3-8DA6-557A094D0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5747BCB-59AF-A6B9-D21E-831F6047D582}"/>
              </a:ext>
            </a:extLst>
          </p:cNvPr>
          <p:cNvSpPr>
            <a:spLocks noGrp="1"/>
          </p:cNvSpPr>
          <p:nvPr>
            <p:ph type="dt" sz="half" idx="10"/>
          </p:nvPr>
        </p:nvSpPr>
        <p:spPr/>
        <p:txBody>
          <a:bodyPr/>
          <a:lstStyle/>
          <a:p>
            <a:fld id="{DA0AC2A7-32CC-4E2E-8A94-8371DE4C4350}" type="datetime1">
              <a:rPr lang="de-DE" smtClean="0"/>
              <a:t>04.05.2026</a:t>
            </a:fld>
            <a:endParaRPr lang="de-DE"/>
          </a:p>
        </p:txBody>
      </p:sp>
      <p:sp>
        <p:nvSpPr>
          <p:cNvPr id="6" name="Foliennummernplatzhalter 5">
            <a:extLst>
              <a:ext uri="{FF2B5EF4-FFF2-40B4-BE49-F238E27FC236}">
                <a16:creationId xmlns:a16="http://schemas.microsoft.com/office/drawing/2014/main" id="{D22C520D-C344-51F0-11A3-C3C23A66761F}"/>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198054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C4142-684D-0094-F998-766DE5F2E31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DD41FE5-38AB-09D6-6782-24D6425D176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91F1C1-A6CA-5866-0B24-E71AA97BB01A}"/>
              </a:ext>
            </a:extLst>
          </p:cNvPr>
          <p:cNvSpPr>
            <a:spLocks noGrp="1"/>
          </p:cNvSpPr>
          <p:nvPr>
            <p:ph type="dt" sz="half" idx="10"/>
          </p:nvPr>
        </p:nvSpPr>
        <p:spPr/>
        <p:txBody>
          <a:bodyPr/>
          <a:lstStyle/>
          <a:p>
            <a:fld id="{FFC9151E-AD39-45D1-9151-3EB38E5B5A02}" type="datetime1">
              <a:rPr lang="de-DE" smtClean="0"/>
              <a:t>04.05.2026</a:t>
            </a:fld>
            <a:endParaRPr lang="de-DE"/>
          </a:p>
        </p:txBody>
      </p:sp>
      <p:sp>
        <p:nvSpPr>
          <p:cNvPr id="6" name="Foliennummernplatzhalter 5">
            <a:extLst>
              <a:ext uri="{FF2B5EF4-FFF2-40B4-BE49-F238E27FC236}">
                <a16:creationId xmlns:a16="http://schemas.microsoft.com/office/drawing/2014/main" id="{8125CC5F-DAEA-2132-A33B-2657FB31E91B}"/>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147090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087EAC4-BA9D-A92B-9139-D2CCF649590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5AA6B33-9E9B-8AD8-F02D-60CD0E8FEAB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96B992-583E-22DD-9098-070A8B8A0F46}"/>
              </a:ext>
            </a:extLst>
          </p:cNvPr>
          <p:cNvSpPr>
            <a:spLocks noGrp="1"/>
          </p:cNvSpPr>
          <p:nvPr>
            <p:ph type="dt" sz="half" idx="10"/>
          </p:nvPr>
        </p:nvSpPr>
        <p:spPr/>
        <p:txBody>
          <a:bodyPr/>
          <a:lstStyle/>
          <a:p>
            <a:fld id="{EC6C9DF4-FE74-43C1-A94B-1124E01194CE}" type="datetime1">
              <a:rPr lang="de-DE" smtClean="0"/>
              <a:t>04.05.2026</a:t>
            </a:fld>
            <a:endParaRPr lang="de-DE"/>
          </a:p>
        </p:txBody>
      </p:sp>
      <p:sp>
        <p:nvSpPr>
          <p:cNvPr id="6" name="Foliennummernplatzhalter 5">
            <a:extLst>
              <a:ext uri="{FF2B5EF4-FFF2-40B4-BE49-F238E27FC236}">
                <a16:creationId xmlns:a16="http://schemas.microsoft.com/office/drawing/2014/main" id="{28E955C2-7FE5-5928-AF9C-D64659933398}"/>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549491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22"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indent="0" algn="ctr">
              <a:buNone/>
            </a:pPr>
            <a:endParaRPr lang="de-DE" sz="3200" b="0" strike="noStrike" spc="-1" dirty="0">
              <a:solidFill>
                <a:srgbClr val="000000"/>
              </a:solidFill>
              <a:latin typeface="Calibri"/>
            </a:endParaRPr>
          </a:p>
        </p:txBody>
      </p:sp>
      <p:sp>
        <p:nvSpPr>
          <p:cNvPr id="4" name="PlaceHolder 3"/>
          <p:cNvSpPr>
            <a:spLocks noGrp="1"/>
          </p:cNvSpPr>
          <p:nvPr>
            <p:ph type="sldNum" idx="2"/>
          </p:nvPr>
        </p:nvSpPr>
        <p:spPr/>
        <p:txBody>
          <a:bodyPr/>
          <a:lstStyle/>
          <a:p>
            <a:fld id="{614731AA-25A8-4038-BE8A-7D836AA1BC39}" type="slidenum">
              <a:t>‹Nr.›</a:t>
            </a:fld>
            <a:endParaRPr/>
          </a:p>
        </p:txBody>
      </p:sp>
      <p:sp>
        <p:nvSpPr>
          <p:cNvPr id="5" name="PlaceHolder 4"/>
          <p:cNvSpPr>
            <a:spLocks noGrp="1"/>
          </p:cNvSpPr>
          <p:nvPr>
            <p:ph type="dt" idx="1"/>
          </p:nvPr>
        </p:nvSpPr>
        <p:spPr/>
        <p:txBody>
          <a:bodyPr/>
          <a:lstStyle/>
          <a:p>
            <a:endParaRPr/>
          </a:p>
        </p:txBody>
      </p:sp>
      <mc:AlternateContent xmlns:mc="http://schemas.openxmlformats.org/markup-compatibility/2006" xmlns:p14="http://schemas.microsoft.com/office/powerpoint/2010/main">
        <mc:Choice Requires="p14">
          <p:contentPart p14:bwMode="auto" r:id="rId2">
            <p14:nvContentPartPr>
              <p14:cNvPr id="2" name="Freihand 1">
                <a:extLst>
                  <a:ext uri="{FF2B5EF4-FFF2-40B4-BE49-F238E27FC236}">
                    <a16:creationId xmlns:a16="http://schemas.microsoft.com/office/drawing/2014/main" id="{3E6BE18A-7507-3FF0-B2CA-7DF8E7610CC7}"/>
                  </a:ext>
                </a:extLst>
              </p14:cNvPr>
              <p14:cNvContentPartPr/>
              <p14:nvPr userDrawn="1"/>
            </p14:nvContentPartPr>
            <p14:xfrm>
              <a:off x="648487" y="6183076"/>
              <a:ext cx="46440" cy="86040"/>
            </p14:xfrm>
          </p:contentPart>
        </mc:Choice>
        <mc:Fallback xmlns="">
          <p:pic>
            <p:nvPicPr>
              <p:cNvPr id="2" name="Freihand 1">
                <a:extLst>
                  <a:ext uri="{FF2B5EF4-FFF2-40B4-BE49-F238E27FC236}">
                    <a16:creationId xmlns:a16="http://schemas.microsoft.com/office/drawing/2014/main" id="{3E6BE18A-7507-3FF0-B2CA-7DF8E7610CC7}"/>
                  </a:ext>
                </a:extLst>
              </p:cNvPr>
              <p:cNvPicPr/>
              <p:nvPr/>
            </p:nvPicPr>
            <p:blipFill>
              <a:blip r:embed="rId3"/>
              <a:stretch>
                <a:fillRect/>
              </a:stretch>
            </p:blipFill>
            <p:spPr>
              <a:xfrm>
                <a:off x="585487" y="6120076"/>
                <a:ext cx="1720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Freihand 2">
                <a:extLst>
                  <a:ext uri="{FF2B5EF4-FFF2-40B4-BE49-F238E27FC236}">
                    <a16:creationId xmlns:a16="http://schemas.microsoft.com/office/drawing/2014/main" id="{754AF0EA-77AA-A400-D40F-742A75C409E9}"/>
                  </a:ext>
                </a:extLst>
              </p14:cNvPr>
              <p14:cNvContentPartPr/>
              <p14:nvPr userDrawn="1"/>
            </p14:nvContentPartPr>
            <p14:xfrm>
              <a:off x="8424127" y="6195316"/>
              <a:ext cx="40680" cy="59760"/>
            </p14:xfrm>
          </p:contentPart>
        </mc:Choice>
        <mc:Fallback xmlns="">
          <p:pic>
            <p:nvPicPr>
              <p:cNvPr id="3" name="Freihand 2">
                <a:extLst>
                  <a:ext uri="{FF2B5EF4-FFF2-40B4-BE49-F238E27FC236}">
                    <a16:creationId xmlns:a16="http://schemas.microsoft.com/office/drawing/2014/main" id="{754AF0EA-77AA-A400-D40F-742A75C409E9}"/>
                  </a:ext>
                </a:extLst>
              </p:cNvPr>
              <p:cNvPicPr/>
              <p:nvPr/>
            </p:nvPicPr>
            <p:blipFill>
              <a:blip r:embed="rId5"/>
              <a:stretch>
                <a:fillRect/>
              </a:stretch>
            </p:blipFill>
            <p:spPr>
              <a:xfrm>
                <a:off x="8361680" y="6132316"/>
                <a:ext cx="165218" cy="185400"/>
              </a:xfrm>
              <a:prstGeom prst="rect">
                <a:avLst/>
              </a:prstGeom>
            </p:spPr>
          </p:pic>
        </mc:Fallback>
      </mc:AlternateContent>
      <p:grpSp>
        <p:nvGrpSpPr>
          <p:cNvPr id="6" name="Gruppieren 5">
            <a:extLst>
              <a:ext uri="{FF2B5EF4-FFF2-40B4-BE49-F238E27FC236}">
                <a16:creationId xmlns:a16="http://schemas.microsoft.com/office/drawing/2014/main" id="{DD865B65-6096-E113-75A8-10ED89C244F2}"/>
              </a:ext>
            </a:extLst>
          </p:cNvPr>
          <p:cNvGrpSpPr/>
          <p:nvPr userDrawn="1"/>
        </p:nvGrpSpPr>
        <p:grpSpPr>
          <a:xfrm>
            <a:off x="3505087" y="6196756"/>
            <a:ext cx="607320" cy="259200"/>
            <a:chOff x="3505087" y="6196756"/>
            <a:chExt cx="607320" cy="259200"/>
          </a:xfrm>
        </p:grpSpPr>
        <mc:AlternateContent xmlns:mc="http://schemas.openxmlformats.org/markup-compatibility/2006" xmlns:p14="http://schemas.microsoft.com/office/powerpoint/2010/main">
          <mc:Choice Requires="p14">
            <p:contentPart p14:bwMode="auto" r:id="rId6">
              <p14:nvContentPartPr>
                <p14:cNvPr id="7" name="Freihand 6">
                  <a:extLst>
                    <a:ext uri="{FF2B5EF4-FFF2-40B4-BE49-F238E27FC236}">
                      <a16:creationId xmlns:a16="http://schemas.microsoft.com/office/drawing/2014/main" id="{788E77B0-750B-52DB-D46A-D5E89C8A9918}"/>
                    </a:ext>
                  </a:extLst>
                </p14:cNvPr>
                <p14:cNvContentPartPr/>
                <p14:nvPr userDrawn="1"/>
              </p14:nvContentPartPr>
              <p14:xfrm>
                <a:off x="3761767" y="6349756"/>
                <a:ext cx="1440" cy="1800"/>
              </p14:xfrm>
            </p:contentPart>
          </mc:Choice>
          <mc:Fallback xmlns="">
            <p:pic>
              <p:nvPicPr>
                <p:cNvPr id="17" name="Freihand 16">
                  <a:extLst>
                    <a:ext uri="{FF2B5EF4-FFF2-40B4-BE49-F238E27FC236}">
                      <a16:creationId xmlns:a16="http://schemas.microsoft.com/office/drawing/2014/main" id="{F6672EFC-0D0E-13A3-9420-4BE4F763368C}"/>
                    </a:ext>
                  </a:extLst>
                </p:cNvPr>
                <p:cNvPicPr/>
                <p:nvPr/>
              </p:nvPicPr>
              <p:blipFill>
                <a:blip r:embed="rId25"/>
                <a:stretch>
                  <a:fillRect/>
                </a:stretch>
              </p:blipFill>
              <p:spPr>
                <a:xfrm>
                  <a:off x="3698767" y="6287116"/>
                  <a:ext cx="1270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 name="Freihand 7">
                  <a:extLst>
                    <a:ext uri="{FF2B5EF4-FFF2-40B4-BE49-F238E27FC236}">
                      <a16:creationId xmlns:a16="http://schemas.microsoft.com/office/drawing/2014/main" id="{075E587A-09BA-AAB1-467F-848C5C8DB434}"/>
                    </a:ext>
                  </a:extLst>
                </p14:cNvPr>
                <p14:cNvContentPartPr/>
                <p14:nvPr userDrawn="1"/>
              </p14:nvContentPartPr>
              <p14:xfrm>
                <a:off x="3785887" y="6196756"/>
                <a:ext cx="29160" cy="125640"/>
              </p14:xfrm>
            </p:contentPart>
          </mc:Choice>
          <mc:Fallback xmlns="">
            <p:pic>
              <p:nvPicPr>
                <p:cNvPr id="18" name="Freihand 17">
                  <a:extLst>
                    <a:ext uri="{FF2B5EF4-FFF2-40B4-BE49-F238E27FC236}">
                      <a16:creationId xmlns:a16="http://schemas.microsoft.com/office/drawing/2014/main" id="{0FB94664-75F5-0DB1-48CB-468229D7A460}"/>
                    </a:ext>
                  </a:extLst>
                </p:cNvPr>
                <p:cNvPicPr/>
                <p:nvPr/>
              </p:nvPicPr>
              <p:blipFill>
                <a:blip r:embed="rId27"/>
                <a:stretch>
                  <a:fillRect/>
                </a:stretch>
              </p:blipFill>
              <p:spPr>
                <a:xfrm>
                  <a:off x="3723247" y="6134116"/>
                  <a:ext cx="15480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 name="Freihand 8">
                  <a:extLst>
                    <a:ext uri="{FF2B5EF4-FFF2-40B4-BE49-F238E27FC236}">
                      <a16:creationId xmlns:a16="http://schemas.microsoft.com/office/drawing/2014/main" id="{FBB6522D-DD24-9F35-0D9F-288AF6087F93}"/>
                    </a:ext>
                  </a:extLst>
                </p14:cNvPr>
                <p14:cNvContentPartPr/>
                <p14:nvPr userDrawn="1"/>
              </p14:nvContentPartPr>
              <p14:xfrm>
                <a:off x="3505087" y="6300076"/>
                <a:ext cx="607320" cy="155880"/>
              </p14:xfrm>
            </p:contentPart>
          </mc:Choice>
          <mc:Fallback xmlns="">
            <p:pic>
              <p:nvPicPr>
                <p:cNvPr id="25" name="Freihand 24">
                  <a:extLst>
                    <a:ext uri="{FF2B5EF4-FFF2-40B4-BE49-F238E27FC236}">
                      <a16:creationId xmlns:a16="http://schemas.microsoft.com/office/drawing/2014/main" id="{B929BEFB-711C-CC3E-083A-F002F04F11B4}"/>
                    </a:ext>
                  </a:extLst>
                </p:cNvPr>
                <p:cNvPicPr/>
                <p:nvPr/>
              </p:nvPicPr>
              <p:blipFill>
                <a:blip r:embed="rId29"/>
                <a:stretch>
                  <a:fillRect/>
                </a:stretch>
              </p:blipFill>
              <p:spPr>
                <a:xfrm>
                  <a:off x="3442447" y="6237076"/>
                  <a:ext cx="732960" cy="281520"/>
                </a:xfrm>
                <a:prstGeom prst="rect">
                  <a:avLst/>
                </a:prstGeom>
              </p:spPr>
            </p:pic>
          </mc:Fallback>
        </mc:AlternateContent>
      </p:grpSp>
      <p:grpSp>
        <p:nvGrpSpPr>
          <p:cNvPr id="10" name="Gruppieren 9">
            <a:extLst>
              <a:ext uri="{FF2B5EF4-FFF2-40B4-BE49-F238E27FC236}">
                <a16:creationId xmlns:a16="http://schemas.microsoft.com/office/drawing/2014/main" id="{8AC9A150-08CB-2D39-FD78-5F583E4DE8F8}"/>
              </a:ext>
            </a:extLst>
          </p:cNvPr>
          <p:cNvGrpSpPr/>
          <p:nvPr userDrawn="1"/>
        </p:nvGrpSpPr>
        <p:grpSpPr>
          <a:xfrm>
            <a:off x="2148247" y="6234916"/>
            <a:ext cx="74520" cy="65880"/>
            <a:chOff x="2148247" y="6234916"/>
            <a:chExt cx="74520" cy="65880"/>
          </a:xfrm>
        </p:grpSpPr>
        <mc:AlternateContent xmlns:mc="http://schemas.openxmlformats.org/markup-compatibility/2006" xmlns:p14="http://schemas.microsoft.com/office/powerpoint/2010/main">
          <mc:Choice Requires="p14">
            <p:contentPart p14:bwMode="auto" r:id="rId30">
              <p14:nvContentPartPr>
                <p14:cNvPr id="11" name="Freihand 10">
                  <a:extLst>
                    <a:ext uri="{FF2B5EF4-FFF2-40B4-BE49-F238E27FC236}">
                      <a16:creationId xmlns:a16="http://schemas.microsoft.com/office/drawing/2014/main" id="{8B1A238F-BA57-CDD8-B5BD-4C1322771914}"/>
                    </a:ext>
                  </a:extLst>
                </p14:cNvPr>
                <p14:cNvContentPartPr/>
                <p14:nvPr userDrawn="1"/>
              </p14:nvContentPartPr>
              <p14:xfrm>
                <a:off x="2170567" y="6238876"/>
                <a:ext cx="25560" cy="61920"/>
              </p14:xfrm>
            </p:contentPart>
          </mc:Choice>
          <mc:Fallback xmlns="">
            <p:pic>
              <p:nvPicPr>
                <p:cNvPr id="31" name="Freihand 30">
                  <a:extLst>
                    <a:ext uri="{FF2B5EF4-FFF2-40B4-BE49-F238E27FC236}">
                      <a16:creationId xmlns:a16="http://schemas.microsoft.com/office/drawing/2014/main" id="{BAF60D5C-6F9C-9E5C-3E89-0676FFB2AA5B}"/>
                    </a:ext>
                  </a:extLst>
                </p:cNvPr>
                <p:cNvPicPr/>
                <p:nvPr/>
              </p:nvPicPr>
              <p:blipFill>
                <a:blip r:embed="rId31"/>
                <a:stretch>
                  <a:fillRect/>
                </a:stretch>
              </p:blipFill>
              <p:spPr>
                <a:xfrm>
                  <a:off x="2107567" y="6176236"/>
                  <a:ext cx="151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2" name="Freihand 11">
                  <a:extLst>
                    <a:ext uri="{FF2B5EF4-FFF2-40B4-BE49-F238E27FC236}">
                      <a16:creationId xmlns:a16="http://schemas.microsoft.com/office/drawing/2014/main" id="{96DDD9AD-EACD-34E0-333E-D45B6D62F185}"/>
                    </a:ext>
                  </a:extLst>
                </p14:cNvPr>
                <p14:cNvContentPartPr/>
                <p14:nvPr userDrawn="1"/>
              </p14:nvContentPartPr>
              <p14:xfrm>
                <a:off x="2148247" y="6246076"/>
                <a:ext cx="50400" cy="47520"/>
              </p14:xfrm>
            </p:contentPart>
          </mc:Choice>
          <mc:Fallback xmlns="">
            <p:pic>
              <p:nvPicPr>
                <p:cNvPr id="32" name="Freihand 31">
                  <a:extLst>
                    <a:ext uri="{FF2B5EF4-FFF2-40B4-BE49-F238E27FC236}">
                      <a16:creationId xmlns:a16="http://schemas.microsoft.com/office/drawing/2014/main" id="{6B8259E6-A6D5-926D-24BA-7F17C7586177}"/>
                    </a:ext>
                  </a:extLst>
                </p:cNvPr>
                <p:cNvPicPr/>
                <p:nvPr/>
              </p:nvPicPr>
              <p:blipFill>
                <a:blip r:embed="rId33"/>
                <a:stretch>
                  <a:fillRect/>
                </a:stretch>
              </p:blipFill>
              <p:spPr>
                <a:xfrm>
                  <a:off x="2085607" y="6183436"/>
                  <a:ext cx="17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 name="Freihand 12">
                  <a:extLst>
                    <a:ext uri="{FF2B5EF4-FFF2-40B4-BE49-F238E27FC236}">
                      <a16:creationId xmlns:a16="http://schemas.microsoft.com/office/drawing/2014/main" id="{69DCCC44-CCA9-F888-D405-6D4A8E26A8F8}"/>
                    </a:ext>
                  </a:extLst>
                </p14:cNvPr>
                <p14:cNvContentPartPr/>
                <p14:nvPr userDrawn="1"/>
              </p14:nvContentPartPr>
              <p14:xfrm>
                <a:off x="2204407" y="6234916"/>
                <a:ext cx="18360" cy="45720"/>
              </p14:xfrm>
            </p:contentPart>
          </mc:Choice>
          <mc:Fallback xmlns="">
            <p:pic>
              <p:nvPicPr>
                <p:cNvPr id="33" name="Freihand 32">
                  <a:extLst>
                    <a:ext uri="{FF2B5EF4-FFF2-40B4-BE49-F238E27FC236}">
                      <a16:creationId xmlns:a16="http://schemas.microsoft.com/office/drawing/2014/main" id="{87D49128-ADB5-0FD2-28DA-356A6D8DBAF7}"/>
                    </a:ext>
                  </a:extLst>
                </p:cNvPr>
                <p:cNvPicPr/>
                <p:nvPr/>
              </p:nvPicPr>
              <p:blipFill>
                <a:blip r:embed="rId35"/>
                <a:stretch>
                  <a:fillRect/>
                </a:stretch>
              </p:blipFill>
              <p:spPr>
                <a:xfrm>
                  <a:off x="2141407" y="6171916"/>
                  <a:ext cx="144000" cy="17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14" name="Freihand 13">
                <a:extLst>
                  <a:ext uri="{FF2B5EF4-FFF2-40B4-BE49-F238E27FC236}">
                    <a16:creationId xmlns:a16="http://schemas.microsoft.com/office/drawing/2014/main" id="{E9A065CB-487A-DA7A-3685-1510C433F53B}"/>
                  </a:ext>
                </a:extLst>
              </p14:cNvPr>
              <p14:cNvContentPartPr/>
              <p14:nvPr userDrawn="1"/>
            </p14:nvContentPartPr>
            <p14:xfrm>
              <a:off x="5419567" y="6265876"/>
              <a:ext cx="20880" cy="34560"/>
            </p14:xfrm>
          </p:contentPart>
        </mc:Choice>
        <mc:Fallback xmlns="">
          <p:pic>
            <p:nvPicPr>
              <p:cNvPr id="14" name="Freihand 13">
                <a:extLst>
                  <a:ext uri="{FF2B5EF4-FFF2-40B4-BE49-F238E27FC236}">
                    <a16:creationId xmlns:a16="http://schemas.microsoft.com/office/drawing/2014/main" id="{E9A065CB-487A-DA7A-3685-1510C433F53B}"/>
                  </a:ext>
                </a:extLst>
              </p:cNvPr>
              <p:cNvPicPr/>
              <p:nvPr/>
            </p:nvPicPr>
            <p:blipFill>
              <a:blip r:embed="rId37"/>
              <a:stretch>
                <a:fillRect/>
              </a:stretch>
            </p:blipFill>
            <p:spPr>
              <a:xfrm>
                <a:off x="5356567" y="6202876"/>
                <a:ext cx="146520" cy="160200"/>
              </a:xfrm>
              <a:prstGeom prst="rect">
                <a:avLst/>
              </a:prstGeom>
            </p:spPr>
          </p:pic>
        </mc:Fallback>
      </mc:AlternateContent>
      <p:grpSp>
        <p:nvGrpSpPr>
          <p:cNvPr id="15" name="Gruppieren 14">
            <a:extLst>
              <a:ext uri="{FF2B5EF4-FFF2-40B4-BE49-F238E27FC236}">
                <a16:creationId xmlns:a16="http://schemas.microsoft.com/office/drawing/2014/main" id="{4BB50497-4EB5-5D6F-A7E7-82D098A803AB}"/>
              </a:ext>
            </a:extLst>
          </p:cNvPr>
          <p:cNvGrpSpPr/>
          <p:nvPr userDrawn="1"/>
        </p:nvGrpSpPr>
        <p:grpSpPr>
          <a:xfrm>
            <a:off x="7002724" y="6175156"/>
            <a:ext cx="35640" cy="137880"/>
            <a:chOff x="7002724" y="6175156"/>
            <a:chExt cx="35640" cy="137880"/>
          </a:xfrm>
        </p:grpSpPr>
        <mc:AlternateContent xmlns:mc="http://schemas.openxmlformats.org/markup-compatibility/2006" xmlns:p14="http://schemas.microsoft.com/office/powerpoint/2010/main">
          <mc:Choice Requires="p14">
            <p:contentPart p14:bwMode="auto" r:id="rId38">
              <p14:nvContentPartPr>
                <p14:cNvPr id="16" name="Freihand 15">
                  <a:extLst>
                    <a:ext uri="{FF2B5EF4-FFF2-40B4-BE49-F238E27FC236}">
                      <a16:creationId xmlns:a16="http://schemas.microsoft.com/office/drawing/2014/main" id="{FB429659-505D-8059-336A-CEC7120B9C71}"/>
                    </a:ext>
                  </a:extLst>
                </p14:cNvPr>
                <p14:cNvContentPartPr/>
                <p14:nvPr userDrawn="1"/>
              </p14:nvContentPartPr>
              <p14:xfrm>
                <a:off x="7002724" y="6175156"/>
                <a:ext cx="30600" cy="120960"/>
              </p14:xfrm>
            </p:contentPart>
          </mc:Choice>
          <mc:Fallback xmlns="">
            <p:pic>
              <p:nvPicPr>
                <p:cNvPr id="39" name="Freihand 38">
                  <a:extLst>
                    <a:ext uri="{FF2B5EF4-FFF2-40B4-BE49-F238E27FC236}">
                      <a16:creationId xmlns:a16="http://schemas.microsoft.com/office/drawing/2014/main" id="{88432774-CF24-2D13-6232-949DB6745902}"/>
                    </a:ext>
                  </a:extLst>
                </p:cNvPr>
                <p:cNvPicPr/>
                <p:nvPr/>
              </p:nvPicPr>
              <p:blipFill>
                <a:blip r:embed="rId41"/>
                <a:stretch>
                  <a:fillRect/>
                </a:stretch>
              </p:blipFill>
              <p:spPr>
                <a:xfrm>
                  <a:off x="6940084" y="6112516"/>
                  <a:ext cx="1562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7" name="Freihand 16">
                  <a:extLst>
                    <a:ext uri="{FF2B5EF4-FFF2-40B4-BE49-F238E27FC236}">
                      <a16:creationId xmlns:a16="http://schemas.microsoft.com/office/drawing/2014/main" id="{93F086D5-22AB-8964-2A41-41B3EA9CD34B}"/>
                    </a:ext>
                  </a:extLst>
                </p14:cNvPr>
                <p14:cNvContentPartPr/>
                <p14:nvPr userDrawn="1"/>
              </p14:nvContentPartPr>
              <p14:xfrm>
                <a:off x="7021804" y="6247876"/>
                <a:ext cx="12960" cy="45360"/>
              </p14:xfrm>
            </p:contentPart>
          </mc:Choice>
          <mc:Fallback xmlns="">
            <p:pic>
              <p:nvPicPr>
                <p:cNvPr id="40" name="Freihand 39">
                  <a:extLst>
                    <a:ext uri="{FF2B5EF4-FFF2-40B4-BE49-F238E27FC236}">
                      <a16:creationId xmlns:a16="http://schemas.microsoft.com/office/drawing/2014/main" id="{5EE0D17A-8DFD-492C-B5EC-424816D7D821}"/>
                    </a:ext>
                  </a:extLst>
                </p:cNvPr>
                <p:cNvPicPr/>
                <p:nvPr/>
              </p:nvPicPr>
              <p:blipFill>
                <a:blip r:embed="rId43"/>
                <a:stretch>
                  <a:fillRect/>
                </a:stretch>
              </p:blipFill>
              <p:spPr>
                <a:xfrm>
                  <a:off x="6959164" y="6185236"/>
                  <a:ext cx="1386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8" name="Freihand 17">
                  <a:extLst>
                    <a:ext uri="{FF2B5EF4-FFF2-40B4-BE49-F238E27FC236}">
                      <a16:creationId xmlns:a16="http://schemas.microsoft.com/office/drawing/2014/main" id="{D5B17390-AFC8-0533-934A-0BF4C32ED3B6}"/>
                    </a:ext>
                  </a:extLst>
                </p14:cNvPr>
                <p14:cNvContentPartPr/>
                <p14:nvPr userDrawn="1"/>
              </p14:nvContentPartPr>
              <p14:xfrm>
                <a:off x="7022524" y="6259396"/>
                <a:ext cx="6120" cy="24480"/>
              </p14:xfrm>
            </p:contentPart>
          </mc:Choice>
          <mc:Fallback xmlns="">
            <p:pic>
              <p:nvPicPr>
                <p:cNvPr id="42" name="Freihand 41">
                  <a:extLst>
                    <a:ext uri="{FF2B5EF4-FFF2-40B4-BE49-F238E27FC236}">
                      <a16:creationId xmlns:a16="http://schemas.microsoft.com/office/drawing/2014/main" id="{292415E1-CA17-9D74-892B-B7AD57CD0366}"/>
                    </a:ext>
                  </a:extLst>
                </p:cNvPr>
                <p:cNvPicPr/>
                <p:nvPr/>
              </p:nvPicPr>
              <p:blipFill>
                <a:blip r:embed="rId45"/>
                <a:stretch>
                  <a:fillRect/>
                </a:stretch>
              </p:blipFill>
              <p:spPr>
                <a:xfrm>
                  <a:off x="6959884" y="6196756"/>
                  <a:ext cx="1317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9" name="Freihand 18">
                  <a:extLst>
                    <a:ext uri="{FF2B5EF4-FFF2-40B4-BE49-F238E27FC236}">
                      <a16:creationId xmlns:a16="http://schemas.microsoft.com/office/drawing/2014/main" id="{8B885FF8-01D6-8A83-0C8E-FB664EB26C51}"/>
                    </a:ext>
                  </a:extLst>
                </p14:cNvPr>
                <p14:cNvContentPartPr/>
                <p14:nvPr userDrawn="1"/>
              </p14:nvContentPartPr>
              <p14:xfrm>
                <a:off x="7013524" y="6251116"/>
                <a:ext cx="24840" cy="61920"/>
              </p14:xfrm>
            </p:contentPart>
          </mc:Choice>
          <mc:Fallback xmlns="">
            <p:pic>
              <p:nvPicPr>
                <p:cNvPr id="43" name="Freihand 42">
                  <a:extLst>
                    <a:ext uri="{FF2B5EF4-FFF2-40B4-BE49-F238E27FC236}">
                      <a16:creationId xmlns:a16="http://schemas.microsoft.com/office/drawing/2014/main" id="{D3C1E597-B865-74E5-84AF-AAA900A621E6}"/>
                    </a:ext>
                  </a:extLst>
                </p:cNvPr>
                <p:cNvPicPr/>
                <p:nvPr/>
              </p:nvPicPr>
              <p:blipFill>
                <a:blip r:embed="rId47"/>
                <a:stretch>
                  <a:fillRect/>
                </a:stretch>
              </p:blipFill>
              <p:spPr>
                <a:xfrm>
                  <a:off x="6950524" y="6188116"/>
                  <a:ext cx="150480" cy="18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20" name="Freihand 19">
                <a:extLst>
                  <a:ext uri="{FF2B5EF4-FFF2-40B4-BE49-F238E27FC236}">
                    <a16:creationId xmlns:a16="http://schemas.microsoft.com/office/drawing/2014/main" id="{AE1182FB-1203-6475-001E-B128300C072D}"/>
                  </a:ext>
                </a:extLst>
              </p14:cNvPr>
              <p14:cNvContentPartPr/>
              <p14:nvPr userDrawn="1"/>
            </p14:nvContentPartPr>
            <p14:xfrm>
              <a:off x="9657364" y="6231316"/>
              <a:ext cx="48960" cy="85680"/>
            </p14:xfrm>
          </p:contentPart>
        </mc:Choice>
        <mc:Fallback xmlns="">
          <p:pic>
            <p:nvPicPr>
              <p:cNvPr id="20" name="Freihand 19">
                <a:extLst>
                  <a:ext uri="{FF2B5EF4-FFF2-40B4-BE49-F238E27FC236}">
                    <a16:creationId xmlns:a16="http://schemas.microsoft.com/office/drawing/2014/main" id="{AE1182FB-1203-6475-001E-B128300C072D}"/>
                  </a:ext>
                </a:extLst>
              </p:cNvPr>
              <p:cNvPicPr/>
              <p:nvPr/>
            </p:nvPicPr>
            <p:blipFill>
              <a:blip r:embed="rId49"/>
              <a:stretch>
                <a:fillRect/>
              </a:stretch>
            </p:blipFill>
            <p:spPr>
              <a:xfrm>
                <a:off x="9594364" y="6168316"/>
                <a:ext cx="1746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3" name="Freihand 22">
                <a:extLst>
                  <a:ext uri="{FF2B5EF4-FFF2-40B4-BE49-F238E27FC236}">
                    <a16:creationId xmlns:a16="http://schemas.microsoft.com/office/drawing/2014/main" id="{58E9157E-FCF6-79CC-398D-8F3335ABDFF7}"/>
                  </a:ext>
                </a:extLst>
              </p14:cNvPr>
              <p14:cNvContentPartPr/>
              <p14:nvPr userDrawn="1"/>
            </p14:nvContentPartPr>
            <p14:xfrm>
              <a:off x="11207034" y="6196803"/>
              <a:ext cx="39240" cy="153000"/>
            </p14:xfrm>
          </p:contentPart>
        </mc:Choice>
        <mc:Fallback xmlns="">
          <p:pic>
            <p:nvPicPr>
              <p:cNvPr id="23" name="Freihand 22">
                <a:extLst>
                  <a:ext uri="{FF2B5EF4-FFF2-40B4-BE49-F238E27FC236}">
                    <a16:creationId xmlns:a16="http://schemas.microsoft.com/office/drawing/2014/main" id="{58E9157E-FCF6-79CC-398D-8F3335ABDFF7}"/>
                  </a:ext>
                </a:extLst>
              </p:cNvPr>
              <p:cNvPicPr/>
              <p:nvPr/>
            </p:nvPicPr>
            <p:blipFill>
              <a:blip r:embed="rId51"/>
              <a:stretch>
                <a:fillRect/>
              </a:stretch>
            </p:blipFill>
            <p:spPr>
              <a:xfrm>
                <a:off x="11144034" y="6133803"/>
                <a:ext cx="164880" cy="278640"/>
              </a:xfrm>
              <a:prstGeom prst="rect">
                <a:avLst/>
              </a:prstGeom>
            </p:spPr>
          </p:pic>
        </mc:Fallback>
      </mc:AlternateContent>
    </p:spTree>
    <p:extLst>
      <p:ext uri="{BB962C8B-B14F-4D97-AF65-F5344CB8AC3E}">
        <p14:creationId xmlns:p14="http://schemas.microsoft.com/office/powerpoint/2010/main" val="2099578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FD948-F86A-FA1B-B3DB-2436FF79984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16238D8-21BC-BFE9-1809-0993F84A1AC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395AA61-4EBC-8801-5BE1-C7F46B804E4F}"/>
              </a:ext>
            </a:extLst>
          </p:cNvPr>
          <p:cNvSpPr>
            <a:spLocks noGrp="1"/>
          </p:cNvSpPr>
          <p:nvPr>
            <p:ph type="dt" sz="half" idx="10"/>
          </p:nvPr>
        </p:nvSpPr>
        <p:spPr/>
        <p:txBody>
          <a:bodyPr/>
          <a:lstStyle/>
          <a:p>
            <a:fld id="{42598415-590C-4117-AFA5-1EF084345657}" type="datetime1">
              <a:rPr lang="de-DE" smtClean="0"/>
              <a:t>04.05.2026</a:t>
            </a:fld>
            <a:endParaRPr lang="de-DE"/>
          </a:p>
        </p:txBody>
      </p:sp>
      <p:sp>
        <p:nvSpPr>
          <p:cNvPr id="6" name="Foliennummernplatzhalter 5">
            <a:extLst>
              <a:ext uri="{FF2B5EF4-FFF2-40B4-BE49-F238E27FC236}">
                <a16:creationId xmlns:a16="http://schemas.microsoft.com/office/drawing/2014/main" id="{E17C53C4-734F-797D-3D8B-3933458FF759}"/>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196496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E3294-815B-0B77-D538-8CDB84EDD3D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7A4470-1757-10EF-2B31-45E2155B7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C05E958-2270-34D7-9BD8-69A66F56F9CD}"/>
              </a:ext>
            </a:extLst>
          </p:cNvPr>
          <p:cNvSpPr>
            <a:spLocks noGrp="1"/>
          </p:cNvSpPr>
          <p:nvPr>
            <p:ph type="dt" sz="half" idx="10"/>
          </p:nvPr>
        </p:nvSpPr>
        <p:spPr/>
        <p:txBody>
          <a:bodyPr/>
          <a:lstStyle/>
          <a:p>
            <a:fld id="{60E2AF7C-7C89-4C8A-A471-3F0C902AF92D}" type="datetime1">
              <a:rPr lang="de-DE" smtClean="0"/>
              <a:t>04.05.2026</a:t>
            </a:fld>
            <a:endParaRPr lang="de-DE"/>
          </a:p>
        </p:txBody>
      </p:sp>
      <p:sp>
        <p:nvSpPr>
          <p:cNvPr id="6" name="Foliennummernplatzhalter 5">
            <a:extLst>
              <a:ext uri="{FF2B5EF4-FFF2-40B4-BE49-F238E27FC236}">
                <a16:creationId xmlns:a16="http://schemas.microsoft.com/office/drawing/2014/main" id="{2C3918DE-D61A-47EB-95B6-AAE4A43BCAC9}"/>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330733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308CB-68F7-D5BF-4AFA-973E9E57149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87D6D30-3E8F-C7B3-8E94-BFF35629E4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EF6F353-2D0A-A5BE-63B2-F964E355170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5697133-39E2-3DC2-4D69-993A2D1BF774}"/>
              </a:ext>
            </a:extLst>
          </p:cNvPr>
          <p:cNvSpPr>
            <a:spLocks noGrp="1"/>
          </p:cNvSpPr>
          <p:nvPr>
            <p:ph type="dt" sz="half" idx="10"/>
          </p:nvPr>
        </p:nvSpPr>
        <p:spPr/>
        <p:txBody>
          <a:bodyPr/>
          <a:lstStyle/>
          <a:p>
            <a:fld id="{AAE6CC26-C40D-40D0-BFB8-401F3594A413}" type="datetime1">
              <a:rPr lang="de-DE" smtClean="0"/>
              <a:t>04.05.2026</a:t>
            </a:fld>
            <a:endParaRPr lang="de-DE"/>
          </a:p>
        </p:txBody>
      </p:sp>
      <p:sp>
        <p:nvSpPr>
          <p:cNvPr id="7" name="Foliennummernplatzhalter 6">
            <a:extLst>
              <a:ext uri="{FF2B5EF4-FFF2-40B4-BE49-F238E27FC236}">
                <a16:creationId xmlns:a16="http://schemas.microsoft.com/office/drawing/2014/main" id="{A93C9C44-56B9-3E20-48BA-D0973F093096}"/>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3953890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F5DB2-9E62-6384-E44F-4E93D752F39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3AB9A46-46BA-DD0E-4028-8A4E6D8D9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4A2C7DF-A8E5-733C-23B2-E64BC3154ED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7FA0AD1-866B-6DCA-D0B9-7E06BA76F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5410A5D-3535-1925-76C9-9F20EB9E866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C312E47-365E-8962-C975-14175C88135C}"/>
              </a:ext>
            </a:extLst>
          </p:cNvPr>
          <p:cNvSpPr>
            <a:spLocks noGrp="1"/>
          </p:cNvSpPr>
          <p:nvPr>
            <p:ph type="dt" sz="half" idx="10"/>
          </p:nvPr>
        </p:nvSpPr>
        <p:spPr/>
        <p:txBody>
          <a:bodyPr/>
          <a:lstStyle/>
          <a:p>
            <a:fld id="{B1B5E5D5-1D4A-4B76-99EC-2981F2D6BE0B}" type="datetime1">
              <a:rPr lang="de-DE" smtClean="0"/>
              <a:t>04.05.2026</a:t>
            </a:fld>
            <a:endParaRPr lang="de-DE"/>
          </a:p>
        </p:txBody>
      </p:sp>
      <p:sp>
        <p:nvSpPr>
          <p:cNvPr id="9" name="Foliennummernplatzhalter 8">
            <a:extLst>
              <a:ext uri="{FF2B5EF4-FFF2-40B4-BE49-F238E27FC236}">
                <a16:creationId xmlns:a16="http://schemas.microsoft.com/office/drawing/2014/main" id="{C3A94CB8-7C2A-7FD5-A544-9A96B4066668}"/>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259905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B813E-ABFF-2AB2-EFA2-C113EBF0C9F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66196DA-C20F-1CFD-A8F1-FAA9447A08C3}"/>
              </a:ext>
            </a:extLst>
          </p:cNvPr>
          <p:cNvSpPr>
            <a:spLocks noGrp="1"/>
          </p:cNvSpPr>
          <p:nvPr>
            <p:ph type="dt" sz="half" idx="10"/>
          </p:nvPr>
        </p:nvSpPr>
        <p:spPr/>
        <p:txBody>
          <a:bodyPr/>
          <a:lstStyle/>
          <a:p>
            <a:fld id="{122AE678-60EB-45C7-93C6-3978401845E5}" type="datetime1">
              <a:rPr lang="de-DE" smtClean="0"/>
              <a:t>04.05.2026</a:t>
            </a:fld>
            <a:endParaRPr lang="de-DE"/>
          </a:p>
        </p:txBody>
      </p:sp>
      <p:sp>
        <p:nvSpPr>
          <p:cNvPr id="5" name="Foliennummernplatzhalter 4">
            <a:extLst>
              <a:ext uri="{FF2B5EF4-FFF2-40B4-BE49-F238E27FC236}">
                <a16:creationId xmlns:a16="http://schemas.microsoft.com/office/drawing/2014/main" id="{5C1C860E-C605-5AD7-D8F8-2884F1AD4E51}"/>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53498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0434912-14EB-EEA2-0911-BA9C2DEFDF15}"/>
              </a:ext>
            </a:extLst>
          </p:cNvPr>
          <p:cNvSpPr>
            <a:spLocks noGrp="1"/>
          </p:cNvSpPr>
          <p:nvPr>
            <p:ph type="dt" sz="half" idx="10"/>
          </p:nvPr>
        </p:nvSpPr>
        <p:spPr/>
        <p:txBody>
          <a:bodyPr/>
          <a:lstStyle/>
          <a:p>
            <a:fld id="{2474CFFB-C330-4CF4-B435-B2A46EE17681}" type="datetime1">
              <a:rPr lang="de-DE" smtClean="0"/>
              <a:t>04.05.2026</a:t>
            </a:fld>
            <a:endParaRPr lang="de-DE"/>
          </a:p>
        </p:txBody>
      </p:sp>
      <p:sp>
        <p:nvSpPr>
          <p:cNvPr id="4" name="Foliennummernplatzhalter 3">
            <a:extLst>
              <a:ext uri="{FF2B5EF4-FFF2-40B4-BE49-F238E27FC236}">
                <a16:creationId xmlns:a16="http://schemas.microsoft.com/office/drawing/2014/main" id="{D8EE92E8-41A5-99FD-AEED-14781C86B49F}"/>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77403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5994E-93F4-F780-6A32-8062E561C2C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243B6F6-FCC7-7CF3-7B1A-A02B04FED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27EC0CA-0AFF-65EC-CB73-CE7D2B7385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DC99A0-8059-3583-D988-4B9BB011D3AB}"/>
              </a:ext>
            </a:extLst>
          </p:cNvPr>
          <p:cNvSpPr>
            <a:spLocks noGrp="1"/>
          </p:cNvSpPr>
          <p:nvPr>
            <p:ph type="dt" sz="half" idx="10"/>
          </p:nvPr>
        </p:nvSpPr>
        <p:spPr/>
        <p:txBody>
          <a:bodyPr/>
          <a:lstStyle/>
          <a:p>
            <a:fld id="{0F2DB8DE-EBE5-428D-861C-0B08A7AC4901}" type="datetime1">
              <a:rPr lang="de-DE" smtClean="0"/>
              <a:t>04.05.2026</a:t>
            </a:fld>
            <a:endParaRPr lang="de-DE"/>
          </a:p>
        </p:txBody>
      </p:sp>
      <p:sp>
        <p:nvSpPr>
          <p:cNvPr id="7" name="Foliennummernplatzhalter 6">
            <a:extLst>
              <a:ext uri="{FF2B5EF4-FFF2-40B4-BE49-F238E27FC236}">
                <a16:creationId xmlns:a16="http://schemas.microsoft.com/office/drawing/2014/main" id="{621F8A79-D3C8-65CC-27CD-3E1662281C12}"/>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2821922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A50E1-1034-FB51-3C2C-5EF3C2638E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DCD8A51-7F68-D78B-3992-0D0C62C81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7871EEC-DE70-83DE-DF7D-D688AB60C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6E6CFBE-4D32-D3F8-24DD-F1F99D7A357F}"/>
              </a:ext>
            </a:extLst>
          </p:cNvPr>
          <p:cNvSpPr>
            <a:spLocks noGrp="1"/>
          </p:cNvSpPr>
          <p:nvPr>
            <p:ph type="dt" sz="half" idx="10"/>
          </p:nvPr>
        </p:nvSpPr>
        <p:spPr/>
        <p:txBody>
          <a:bodyPr/>
          <a:lstStyle/>
          <a:p>
            <a:fld id="{13827601-3DF8-4CAA-9E94-924F3BB7FEBD}" type="datetime1">
              <a:rPr lang="de-DE" smtClean="0"/>
              <a:t>04.05.2026</a:t>
            </a:fld>
            <a:endParaRPr lang="de-DE"/>
          </a:p>
        </p:txBody>
      </p:sp>
      <p:sp>
        <p:nvSpPr>
          <p:cNvPr id="7" name="Foliennummernplatzhalter 6">
            <a:extLst>
              <a:ext uri="{FF2B5EF4-FFF2-40B4-BE49-F238E27FC236}">
                <a16:creationId xmlns:a16="http://schemas.microsoft.com/office/drawing/2014/main" id="{F768843A-FCC0-1C40-E74C-CC2D189CAB31}"/>
              </a:ext>
            </a:extLst>
          </p:cNvPr>
          <p:cNvSpPr>
            <a:spLocks noGrp="1"/>
          </p:cNvSpPr>
          <p:nvPr>
            <p:ph type="sldNum" sz="quarter" idx="12"/>
          </p:nvPr>
        </p:nvSpPr>
        <p:spPr/>
        <p:txBody>
          <a:bodyPr/>
          <a:lstStyle/>
          <a:p>
            <a:fld id="{66013C10-EA8C-4DDE-8530-DD552C0C2A36}" type="slidenum">
              <a:rPr lang="de-DE" smtClean="0"/>
              <a:t>‹Nr.›</a:t>
            </a:fld>
            <a:endParaRPr lang="de-DE"/>
          </a:p>
        </p:txBody>
      </p:sp>
    </p:spTree>
    <p:extLst>
      <p:ext uri="{BB962C8B-B14F-4D97-AF65-F5344CB8AC3E}">
        <p14:creationId xmlns:p14="http://schemas.microsoft.com/office/powerpoint/2010/main" val="28678900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theme" Target="../theme/theme1.xml"/><Relationship Id="rId18" Type="http://schemas.openxmlformats.org/officeDocument/2006/relationships/image" Target="../media/image3.png"/><Relationship Id="rId26" Type="http://schemas.openxmlformats.org/officeDocument/2006/relationships/image" Target="../media/image70.png"/><Relationship Id="rId39" Type="http://schemas.openxmlformats.org/officeDocument/2006/relationships/customXml" Target="../ink/ink13.xml"/><Relationship Id="rId21" Type="http://schemas.openxmlformats.org/officeDocument/2006/relationships/customXml" Target="../ink/ink4.xml"/><Relationship Id="rId34" Type="http://schemas.openxmlformats.org/officeDocument/2006/relationships/image" Target="../media/image11.png"/><Relationship Id="rId42" Type="http://schemas.openxmlformats.org/officeDocument/2006/relationships/image" Target="../media/image15.png"/><Relationship Id="rId47" Type="http://schemas.openxmlformats.org/officeDocument/2006/relationships/customXml" Target="../ink/ink17.xml"/><Relationship Id="rId50" Type="http://schemas.openxmlformats.org/officeDocument/2006/relationships/image" Target="../media/image14.png"/><Relationship Id="rId55" Type="http://schemas.openxmlformats.org/officeDocument/2006/relationships/customXml" Target="../ink/ink2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image" Target="../media/image2.png"/><Relationship Id="rId29" Type="http://schemas.openxmlformats.org/officeDocument/2006/relationships/customXml" Target="../ink/ink8.xml"/><Relationship Id="rId11" Type="http://schemas.openxmlformats.org/officeDocument/2006/relationships/slideLayout" Target="../slideLayouts/slideLayout11.xml"/><Relationship Id="rId24" Type="http://schemas.openxmlformats.org/officeDocument/2006/relationships/image" Target="../media/image6.png"/><Relationship Id="rId32" Type="http://schemas.openxmlformats.org/officeDocument/2006/relationships/image" Target="../media/image10.png"/><Relationship Id="rId37" Type="http://schemas.openxmlformats.org/officeDocument/2006/relationships/customXml" Target="../ink/ink12.xml"/><Relationship Id="rId40" Type="http://schemas.openxmlformats.org/officeDocument/2006/relationships/image" Target="../media/image13.png"/><Relationship Id="rId45" Type="http://schemas.openxmlformats.org/officeDocument/2006/relationships/customXml" Target="../ink/ink16.xml"/><Relationship Id="rId53" Type="http://schemas.openxmlformats.org/officeDocument/2006/relationships/customXml" Target="../ink/ink20.xml"/><Relationship Id="rId58" Type="http://schemas.openxmlformats.org/officeDocument/2006/relationships/image" Target="../media/image22.png"/><Relationship Id="rId5" Type="http://schemas.openxmlformats.org/officeDocument/2006/relationships/slideLayout" Target="../slideLayouts/slideLayout5.xml"/><Relationship Id="rId19" Type="http://schemas.openxmlformats.org/officeDocument/2006/relationships/customXml" Target="../ink/ink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5.png"/><Relationship Id="rId27" Type="http://schemas.openxmlformats.org/officeDocument/2006/relationships/customXml" Target="../ink/ink7.xml"/><Relationship Id="rId30" Type="http://schemas.openxmlformats.org/officeDocument/2006/relationships/image" Target="../media/image9.png"/><Relationship Id="rId35" Type="http://schemas.openxmlformats.org/officeDocument/2006/relationships/customXml" Target="../ink/ink11.xml"/><Relationship Id="rId43" Type="http://schemas.openxmlformats.org/officeDocument/2006/relationships/customXml" Target="../ink/ink15.xml"/><Relationship Id="rId48" Type="http://schemas.openxmlformats.org/officeDocument/2006/relationships/image" Target="../media/image18.png"/><Relationship Id="rId56" Type="http://schemas.openxmlformats.org/officeDocument/2006/relationships/image" Target="../media/image210.png"/><Relationship Id="rId8" Type="http://schemas.openxmlformats.org/officeDocument/2006/relationships/slideLayout" Target="../slideLayouts/slideLayout8.xml"/><Relationship Id="rId51" Type="http://schemas.openxmlformats.org/officeDocument/2006/relationships/customXml" Target="../ink/ink19.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customXml" Target="../ink/ink2.xml"/><Relationship Id="rId25" Type="http://schemas.openxmlformats.org/officeDocument/2006/relationships/customXml" Target="../ink/ink6.xml"/><Relationship Id="rId33" Type="http://schemas.openxmlformats.org/officeDocument/2006/relationships/customXml" Target="../ink/ink10.xml"/><Relationship Id="rId38" Type="http://schemas.openxmlformats.org/officeDocument/2006/relationships/image" Target="../media/image7.png"/><Relationship Id="rId46" Type="http://schemas.openxmlformats.org/officeDocument/2006/relationships/image" Target="../media/image17.png"/><Relationship Id="rId59" Type="http://schemas.openxmlformats.org/officeDocument/2006/relationships/image" Target="../media/image2.jpg"/><Relationship Id="rId20" Type="http://schemas.openxmlformats.org/officeDocument/2006/relationships/image" Target="../media/image4.png"/><Relationship Id="rId41" Type="http://schemas.openxmlformats.org/officeDocument/2006/relationships/customXml" Target="../ink/ink14.xml"/><Relationship Id="rId54"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customXml" Target="../ink/ink1.xml"/><Relationship Id="rId23" Type="http://schemas.openxmlformats.org/officeDocument/2006/relationships/customXml" Target="../ink/ink5.xml"/><Relationship Id="rId28" Type="http://schemas.openxmlformats.org/officeDocument/2006/relationships/image" Target="../media/image8.png"/><Relationship Id="rId36" Type="http://schemas.openxmlformats.org/officeDocument/2006/relationships/image" Target="../media/image12.png"/><Relationship Id="rId49" Type="http://schemas.openxmlformats.org/officeDocument/2006/relationships/customXml" Target="../ink/ink18.xml"/><Relationship Id="rId57" Type="http://schemas.openxmlformats.org/officeDocument/2006/relationships/customXml" Target="../ink/ink22.xml"/><Relationship Id="rId10" Type="http://schemas.openxmlformats.org/officeDocument/2006/relationships/slideLayout" Target="../slideLayouts/slideLayout10.xml"/><Relationship Id="rId31" Type="http://schemas.openxmlformats.org/officeDocument/2006/relationships/customXml" Target="../ink/ink9.xml"/><Relationship Id="rId44" Type="http://schemas.openxmlformats.org/officeDocument/2006/relationships/image" Target="../media/image16.png"/><Relationship Id="rId52"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056E4AA-30EA-BC59-B21C-39BD50039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11D3205-DD77-4C12-0CE0-3F342E44F2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D60D635-6A0B-9644-00EA-AFCBBB090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7C25D-4B98-48E0-B9FA-3E25C02BD7E7}" type="datetime1">
              <a:rPr lang="de-DE" smtClean="0"/>
              <a:t>04.05.2026</a:t>
            </a:fld>
            <a:endParaRPr lang="de-DE"/>
          </a:p>
        </p:txBody>
      </p:sp>
      <p:sp>
        <p:nvSpPr>
          <p:cNvPr id="5" name="Fußzeilenplatzhalter 4">
            <a:extLst>
              <a:ext uri="{FF2B5EF4-FFF2-40B4-BE49-F238E27FC236}">
                <a16:creationId xmlns:a16="http://schemas.microsoft.com/office/drawing/2014/main" id="{98086D51-F595-E232-153A-9D3A07A72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671A41A-D901-610C-C720-EBB4FBB8B4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13C10-EA8C-4DDE-8530-DD552C0C2A36}" type="slidenum">
              <a:rPr lang="de-DE" smtClean="0"/>
              <a:t>‹Nr.›</a:t>
            </a:fld>
            <a:endParaRPr lang="de-DE"/>
          </a:p>
        </p:txBody>
      </p:sp>
      <p:sp>
        <p:nvSpPr>
          <p:cNvPr id="7" name="Datumsplatzhalter 3">
            <a:extLst>
              <a:ext uri="{FF2B5EF4-FFF2-40B4-BE49-F238E27FC236}">
                <a16:creationId xmlns:a16="http://schemas.microsoft.com/office/drawing/2014/main" id="{E84706DA-7EBA-C3D2-9E30-015E2032ACCA}"/>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C8182F-CF47-4B07-A9E1-DF37B87B36AF}" type="datetimeFigureOut">
              <a:rPr lang="de-DE" smtClean="0"/>
              <a:pPr/>
              <a:t>04.05.2026</a:t>
            </a:fld>
            <a:endParaRPr lang="de-DE"/>
          </a:p>
        </p:txBody>
      </p:sp>
      <p:sp>
        <p:nvSpPr>
          <p:cNvPr id="8" name="Foliennummernplatzhalter 5">
            <a:extLst>
              <a:ext uri="{FF2B5EF4-FFF2-40B4-BE49-F238E27FC236}">
                <a16:creationId xmlns:a16="http://schemas.microsoft.com/office/drawing/2014/main" id="{590219D4-B53E-2E77-B63A-8222ADDB601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C22FD3-70A2-4C13-B7C0-779951A0A50F}" type="slidenum">
              <a:rPr lang="de-DE" smtClean="0"/>
              <a:pPr/>
              <a:t>‹Nr.›</a:t>
            </a:fld>
            <a:endParaRPr lang="de-DE"/>
          </a:p>
        </p:txBody>
      </p:sp>
      <p:pic>
        <p:nvPicPr>
          <p:cNvPr id="9" name="Grafik 8">
            <a:extLst>
              <a:ext uri="{FF2B5EF4-FFF2-40B4-BE49-F238E27FC236}">
                <a16:creationId xmlns:a16="http://schemas.microsoft.com/office/drawing/2014/main" id="{BC0D3AA6-5BBF-AE2C-2735-8873B8B7ADC2}"/>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378204" y="5958937"/>
            <a:ext cx="626730" cy="346292"/>
          </a:xfrm>
          <a:prstGeom prst="rect">
            <a:avLst/>
          </a:prstGeom>
        </p:spPr>
      </p:pic>
      <p:sp>
        <p:nvSpPr>
          <p:cNvPr id="10" name="Textfeld 9">
            <a:extLst>
              <a:ext uri="{FF2B5EF4-FFF2-40B4-BE49-F238E27FC236}">
                <a16:creationId xmlns:a16="http://schemas.microsoft.com/office/drawing/2014/main" id="{EECCC1FA-98F2-9145-1FFC-F0FF93B37914}"/>
              </a:ext>
            </a:extLst>
          </p:cNvPr>
          <p:cNvSpPr txBox="1"/>
          <p:nvPr userDrawn="1"/>
        </p:nvSpPr>
        <p:spPr>
          <a:xfrm>
            <a:off x="0" y="6247770"/>
            <a:ext cx="12192000" cy="555812"/>
          </a:xfrm>
          <a:prstGeom prst="rect">
            <a:avLst/>
          </a:prstGeom>
          <a:solidFill>
            <a:srgbClr val="BE40F2"/>
          </a:solidFill>
          <a:ln>
            <a:solidFill>
              <a:srgbClr val="BE40F2"/>
            </a:solidFill>
          </a:ln>
        </p:spPr>
        <p:txBody>
          <a:bodyPr wrap="square" rtlCol="0">
            <a:spAutoFit/>
          </a:bodyPr>
          <a:lstStyle/>
          <a:p>
            <a:endParaRPr lang="de-DE" dirty="0"/>
          </a:p>
        </p:txBody>
      </p:sp>
      <p:pic>
        <p:nvPicPr>
          <p:cNvPr id="11" name="Grafik 10">
            <a:extLst>
              <a:ext uri="{FF2B5EF4-FFF2-40B4-BE49-F238E27FC236}">
                <a16:creationId xmlns:a16="http://schemas.microsoft.com/office/drawing/2014/main" id="{69FB40B4-4831-1434-0228-7B544322AF1E}"/>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3510704" y="5960923"/>
            <a:ext cx="626730" cy="346292"/>
          </a:xfrm>
          <a:prstGeom prst="rect">
            <a:avLst/>
          </a:prstGeom>
        </p:spPr>
      </p:pic>
      <p:pic>
        <p:nvPicPr>
          <p:cNvPr id="12" name="Grafik 11">
            <a:extLst>
              <a:ext uri="{FF2B5EF4-FFF2-40B4-BE49-F238E27FC236}">
                <a16:creationId xmlns:a16="http://schemas.microsoft.com/office/drawing/2014/main" id="{556A6811-7509-DA8F-338A-8CB5F98DB989}"/>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8153400" y="5960923"/>
            <a:ext cx="626730" cy="346292"/>
          </a:xfrm>
          <a:prstGeom prst="rect">
            <a:avLst/>
          </a:prstGeom>
        </p:spPr>
      </p:pic>
      <mc:AlternateContent xmlns:mc="http://schemas.openxmlformats.org/markup-compatibility/2006" xmlns:p14="http://schemas.microsoft.com/office/powerpoint/2010/main">
        <mc:Choice Requires="p14">
          <p:contentPart p14:bwMode="auto" r:id="rId15">
            <p14:nvContentPartPr>
              <p14:cNvPr id="13" name="Freihand 12">
                <a:extLst>
                  <a:ext uri="{FF2B5EF4-FFF2-40B4-BE49-F238E27FC236}">
                    <a16:creationId xmlns:a16="http://schemas.microsoft.com/office/drawing/2014/main" id="{FDEDB1BD-8A45-47F0-3D58-C5D3DF1AB4A2}"/>
                  </a:ext>
                </a:extLst>
              </p14:cNvPr>
              <p14:cNvContentPartPr/>
              <p14:nvPr userDrawn="1"/>
            </p14:nvContentPartPr>
            <p14:xfrm>
              <a:off x="713647" y="6184516"/>
              <a:ext cx="19080" cy="42120"/>
            </p14:xfrm>
          </p:contentPart>
        </mc:Choice>
        <mc:Fallback xmlns="">
          <p:pic>
            <p:nvPicPr>
              <p:cNvPr id="13" name="Freihand 12">
                <a:extLst>
                  <a:ext uri="{FF2B5EF4-FFF2-40B4-BE49-F238E27FC236}">
                    <a16:creationId xmlns:a16="http://schemas.microsoft.com/office/drawing/2014/main" id="{FDEDB1BD-8A45-47F0-3D58-C5D3DF1AB4A2}"/>
                  </a:ext>
                </a:extLst>
              </p:cNvPr>
              <p:cNvPicPr/>
              <p:nvPr/>
            </p:nvPicPr>
            <p:blipFill>
              <a:blip r:embed="rId16"/>
              <a:stretch>
                <a:fillRect/>
              </a:stretch>
            </p:blipFill>
            <p:spPr>
              <a:xfrm>
                <a:off x="704647" y="6175592"/>
                <a:ext cx="36720"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Freihand 13">
                <a:extLst>
                  <a:ext uri="{FF2B5EF4-FFF2-40B4-BE49-F238E27FC236}">
                    <a16:creationId xmlns:a16="http://schemas.microsoft.com/office/drawing/2014/main" id="{DECE956F-4290-3F21-0CF5-EE0A1B26C612}"/>
                  </a:ext>
                </a:extLst>
              </p14:cNvPr>
              <p14:cNvContentPartPr/>
              <p14:nvPr userDrawn="1"/>
            </p14:nvContentPartPr>
            <p14:xfrm>
              <a:off x="648487" y="6183076"/>
              <a:ext cx="46440" cy="86040"/>
            </p14:xfrm>
          </p:contentPart>
        </mc:Choice>
        <mc:Fallback xmlns="">
          <p:pic>
            <p:nvPicPr>
              <p:cNvPr id="14" name="Freihand 13">
                <a:extLst>
                  <a:ext uri="{FF2B5EF4-FFF2-40B4-BE49-F238E27FC236}">
                    <a16:creationId xmlns:a16="http://schemas.microsoft.com/office/drawing/2014/main" id="{DECE956F-4290-3F21-0CF5-EE0A1B26C612}"/>
                  </a:ext>
                </a:extLst>
              </p:cNvPr>
              <p:cNvPicPr/>
              <p:nvPr/>
            </p:nvPicPr>
            <p:blipFill>
              <a:blip r:embed="rId18"/>
              <a:stretch>
                <a:fillRect/>
              </a:stretch>
            </p:blipFill>
            <p:spPr>
              <a:xfrm>
                <a:off x="585487" y="6120076"/>
                <a:ext cx="1720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Freihand 14">
                <a:extLst>
                  <a:ext uri="{FF2B5EF4-FFF2-40B4-BE49-F238E27FC236}">
                    <a16:creationId xmlns:a16="http://schemas.microsoft.com/office/drawing/2014/main" id="{61FB708C-B9FC-C700-CC55-A645B36EF793}"/>
                  </a:ext>
                </a:extLst>
              </p14:cNvPr>
              <p14:cNvContentPartPr/>
              <p14:nvPr userDrawn="1"/>
            </p14:nvContentPartPr>
            <p14:xfrm>
              <a:off x="8426287" y="6280276"/>
              <a:ext cx="19440" cy="62280"/>
            </p14:xfrm>
          </p:contentPart>
        </mc:Choice>
        <mc:Fallback xmlns="">
          <p:pic>
            <p:nvPicPr>
              <p:cNvPr id="15" name="Freihand 14">
                <a:extLst>
                  <a:ext uri="{FF2B5EF4-FFF2-40B4-BE49-F238E27FC236}">
                    <a16:creationId xmlns:a16="http://schemas.microsoft.com/office/drawing/2014/main" id="{61FB708C-B9FC-C700-CC55-A645B36EF793}"/>
                  </a:ext>
                </a:extLst>
              </p:cNvPr>
              <p:cNvPicPr/>
              <p:nvPr/>
            </p:nvPicPr>
            <p:blipFill>
              <a:blip r:embed="rId20"/>
              <a:stretch>
                <a:fillRect/>
              </a:stretch>
            </p:blipFill>
            <p:spPr>
              <a:xfrm>
                <a:off x="8363287" y="6217276"/>
                <a:ext cx="14508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Freihand 15">
                <a:extLst>
                  <a:ext uri="{FF2B5EF4-FFF2-40B4-BE49-F238E27FC236}">
                    <a16:creationId xmlns:a16="http://schemas.microsoft.com/office/drawing/2014/main" id="{55F4E4E7-946F-B558-EE4F-1FA16C87479B}"/>
                  </a:ext>
                </a:extLst>
              </p14:cNvPr>
              <p14:cNvContentPartPr/>
              <p14:nvPr userDrawn="1"/>
            </p14:nvContentPartPr>
            <p14:xfrm>
              <a:off x="8424127" y="6195316"/>
              <a:ext cx="40680" cy="59760"/>
            </p14:xfrm>
          </p:contentPart>
        </mc:Choice>
        <mc:Fallback xmlns="">
          <p:pic>
            <p:nvPicPr>
              <p:cNvPr id="16" name="Freihand 15">
                <a:extLst>
                  <a:ext uri="{FF2B5EF4-FFF2-40B4-BE49-F238E27FC236}">
                    <a16:creationId xmlns:a16="http://schemas.microsoft.com/office/drawing/2014/main" id="{55F4E4E7-946F-B558-EE4F-1FA16C87479B}"/>
                  </a:ext>
                </a:extLst>
              </p:cNvPr>
              <p:cNvPicPr/>
              <p:nvPr/>
            </p:nvPicPr>
            <p:blipFill>
              <a:blip r:embed="rId22"/>
              <a:stretch>
                <a:fillRect/>
              </a:stretch>
            </p:blipFill>
            <p:spPr>
              <a:xfrm>
                <a:off x="8361680" y="6132316"/>
                <a:ext cx="165218"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Freihand 16">
                <a:extLst>
                  <a:ext uri="{FF2B5EF4-FFF2-40B4-BE49-F238E27FC236}">
                    <a16:creationId xmlns:a16="http://schemas.microsoft.com/office/drawing/2014/main" id="{BE42D02D-8CA8-DE9E-7B96-BFDF95421D25}"/>
                  </a:ext>
                </a:extLst>
              </p14:cNvPr>
              <p14:cNvContentPartPr/>
              <p14:nvPr userDrawn="1"/>
            </p14:nvContentPartPr>
            <p14:xfrm>
              <a:off x="3533887" y="6378196"/>
              <a:ext cx="12600" cy="16920"/>
            </p14:xfrm>
          </p:contentPart>
        </mc:Choice>
        <mc:Fallback xmlns="">
          <p:pic>
            <p:nvPicPr>
              <p:cNvPr id="17" name="Freihand 16">
                <a:extLst>
                  <a:ext uri="{FF2B5EF4-FFF2-40B4-BE49-F238E27FC236}">
                    <a16:creationId xmlns:a16="http://schemas.microsoft.com/office/drawing/2014/main" id="{BE42D02D-8CA8-DE9E-7B96-BFDF95421D25}"/>
                  </a:ext>
                </a:extLst>
              </p:cNvPr>
              <p:cNvPicPr/>
              <p:nvPr/>
            </p:nvPicPr>
            <p:blipFill>
              <a:blip r:embed="rId24"/>
              <a:stretch>
                <a:fillRect/>
              </a:stretch>
            </p:blipFill>
            <p:spPr>
              <a:xfrm>
                <a:off x="3472637" y="6315196"/>
                <a:ext cx="134750" cy="142560"/>
              </a:xfrm>
              <a:prstGeom prst="rect">
                <a:avLst/>
              </a:prstGeom>
            </p:spPr>
          </p:pic>
        </mc:Fallback>
      </mc:AlternateContent>
      <p:grpSp>
        <p:nvGrpSpPr>
          <p:cNvPr id="18" name="Gruppieren 17">
            <a:extLst>
              <a:ext uri="{FF2B5EF4-FFF2-40B4-BE49-F238E27FC236}">
                <a16:creationId xmlns:a16="http://schemas.microsoft.com/office/drawing/2014/main" id="{EDA3C4B9-2367-AD33-A689-1C516C8D9B23}"/>
              </a:ext>
            </a:extLst>
          </p:cNvPr>
          <p:cNvGrpSpPr/>
          <p:nvPr userDrawn="1"/>
        </p:nvGrpSpPr>
        <p:grpSpPr>
          <a:xfrm>
            <a:off x="3505087" y="6196756"/>
            <a:ext cx="607320" cy="259200"/>
            <a:chOff x="3505087" y="6196756"/>
            <a:chExt cx="607320" cy="259200"/>
          </a:xfrm>
        </p:grpSpPr>
        <mc:AlternateContent xmlns:mc="http://schemas.openxmlformats.org/markup-compatibility/2006" xmlns:p14="http://schemas.microsoft.com/office/powerpoint/2010/main">
          <mc:Choice Requires="p14">
            <p:contentPart p14:bwMode="auto" r:id="rId25">
              <p14:nvContentPartPr>
                <p14:cNvPr id="19" name="Freihand 18">
                  <a:extLst>
                    <a:ext uri="{FF2B5EF4-FFF2-40B4-BE49-F238E27FC236}">
                      <a16:creationId xmlns:a16="http://schemas.microsoft.com/office/drawing/2014/main" id="{5975E56C-001A-CFF8-70DF-D1A9678B7FC9}"/>
                    </a:ext>
                  </a:extLst>
                </p14:cNvPr>
                <p14:cNvContentPartPr/>
                <p14:nvPr userDrawn="1"/>
              </p14:nvContentPartPr>
              <p14:xfrm>
                <a:off x="3761767" y="6349756"/>
                <a:ext cx="1440" cy="1800"/>
              </p14:xfrm>
            </p:contentPart>
          </mc:Choice>
          <mc:Fallback xmlns="">
            <p:pic>
              <p:nvPicPr>
                <p:cNvPr id="17" name="Freihand 16">
                  <a:extLst>
                    <a:ext uri="{FF2B5EF4-FFF2-40B4-BE49-F238E27FC236}">
                      <a16:creationId xmlns:a16="http://schemas.microsoft.com/office/drawing/2014/main" id="{F6672EFC-0D0E-13A3-9420-4BE4F763368C}"/>
                    </a:ext>
                  </a:extLst>
                </p:cNvPr>
                <p:cNvPicPr/>
                <p:nvPr/>
              </p:nvPicPr>
              <p:blipFill>
                <a:blip r:embed="rId26"/>
                <a:stretch>
                  <a:fillRect/>
                </a:stretch>
              </p:blipFill>
              <p:spPr>
                <a:xfrm>
                  <a:off x="3698767" y="6287116"/>
                  <a:ext cx="12708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Freihand 19">
                  <a:extLst>
                    <a:ext uri="{FF2B5EF4-FFF2-40B4-BE49-F238E27FC236}">
                      <a16:creationId xmlns:a16="http://schemas.microsoft.com/office/drawing/2014/main" id="{614B3650-CFDD-CD63-A35F-B7BE1E980D03}"/>
                    </a:ext>
                  </a:extLst>
                </p14:cNvPr>
                <p14:cNvContentPartPr/>
                <p14:nvPr userDrawn="1"/>
              </p14:nvContentPartPr>
              <p14:xfrm>
                <a:off x="3785887" y="6196756"/>
                <a:ext cx="29160" cy="125640"/>
              </p14:xfrm>
            </p:contentPart>
          </mc:Choice>
          <mc:Fallback xmlns="">
            <p:pic>
              <p:nvPicPr>
                <p:cNvPr id="18" name="Freihand 17">
                  <a:extLst>
                    <a:ext uri="{FF2B5EF4-FFF2-40B4-BE49-F238E27FC236}">
                      <a16:creationId xmlns:a16="http://schemas.microsoft.com/office/drawing/2014/main" id="{0FB94664-75F5-0DB1-48CB-468229D7A460}"/>
                    </a:ext>
                  </a:extLst>
                </p:cNvPr>
                <p:cNvPicPr/>
                <p:nvPr/>
              </p:nvPicPr>
              <p:blipFill>
                <a:blip r:embed="rId28"/>
                <a:stretch>
                  <a:fillRect/>
                </a:stretch>
              </p:blipFill>
              <p:spPr>
                <a:xfrm>
                  <a:off x="3723247" y="6134116"/>
                  <a:ext cx="15480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Freihand 20">
                  <a:extLst>
                    <a:ext uri="{FF2B5EF4-FFF2-40B4-BE49-F238E27FC236}">
                      <a16:creationId xmlns:a16="http://schemas.microsoft.com/office/drawing/2014/main" id="{28325987-BA51-23BB-CE68-A32ED2629266}"/>
                    </a:ext>
                  </a:extLst>
                </p14:cNvPr>
                <p14:cNvContentPartPr/>
                <p14:nvPr userDrawn="1"/>
              </p14:nvContentPartPr>
              <p14:xfrm>
                <a:off x="3505087" y="6300076"/>
                <a:ext cx="607320" cy="155880"/>
              </p14:xfrm>
            </p:contentPart>
          </mc:Choice>
          <mc:Fallback xmlns="">
            <p:pic>
              <p:nvPicPr>
                <p:cNvPr id="25" name="Freihand 24">
                  <a:extLst>
                    <a:ext uri="{FF2B5EF4-FFF2-40B4-BE49-F238E27FC236}">
                      <a16:creationId xmlns:a16="http://schemas.microsoft.com/office/drawing/2014/main" id="{B929BEFB-711C-CC3E-083A-F002F04F11B4}"/>
                    </a:ext>
                  </a:extLst>
                </p:cNvPr>
                <p:cNvPicPr/>
                <p:nvPr/>
              </p:nvPicPr>
              <p:blipFill>
                <a:blip r:embed="rId30"/>
                <a:stretch>
                  <a:fillRect/>
                </a:stretch>
              </p:blipFill>
              <p:spPr>
                <a:xfrm>
                  <a:off x="3442447" y="6237076"/>
                  <a:ext cx="732960" cy="281520"/>
                </a:xfrm>
                <a:prstGeom prst="rect">
                  <a:avLst/>
                </a:prstGeom>
              </p:spPr>
            </p:pic>
          </mc:Fallback>
        </mc:AlternateContent>
      </p:grpSp>
      <p:pic>
        <p:nvPicPr>
          <p:cNvPr id="22" name="Grafik 21">
            <a:extLst>
              <a:ext uri="{FF2B5EF4-FFF2-40B4-BE49-F238E27FC236}">
                <a16:creationId xmlns:a16="http://schemas.microsoft.com/office/drawing/2014/main" id="{5245B760-90F9-1201-3569-AFD01C197DD7}"/>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5111610" y="6194924"/>
            <a:ext cx="626730" cy="346292"/>
          </a:xfrm>
          <a:prstGeom prst="rect">
            <a:avLst/>
          </a:prstGeom>
        </p:spPr>
      </p:pic>
      <p:pic>
        <p:nvPicPr>
          <p:cNvPr id="23" name="Grafik 22">
            <a:extLst>
              <a:ext uri="{FF2B5EF4-FFF2-40B4-BE49-F238E27FC236}">
                <a16:creationId xmlns:a16="http://schemas.microsoft.com/office/drawing/2014/main" id="{1D5BE846-01F9-A5B5-B5BA-4C81E4FED7DF}"/>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1853366" y="6194924"/>
            <a:ext cx="626730" cy="346292"/>
          </a:xfrm>
          <a:prstGeom prst="rect">
            <a:avLst/>
          </a:prstGeom>
        </p:spPr>
      </p:pic>
      <p:pic>
        <p:nvPicPr>
          <p:cNvPr id="24" name="Grafik 23">
            <a:extLst>
              <a:ext uri="{FF2B5EF4-FFF2-40B4-BE49-F238E27FC236}">
                <a16:creationId xmlns:a16="http://schemas.microsoft.com/office/drawing/2014/main" id="{6C14E755-D256-3E3F-623C-AB23981550F1}"/>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9355470" y="6194216"/>
            <a:ext cx="626730" cy="346292"/>
          </a:xfrm>
          <a:prstGeom prst="rect">
            <a:avLst/>
          </a:prstGeom>
        </p:spPr>
      </p:pic>
      <p:pic>
        <p:nvPicPr>
          <p:cNvPr id="25" name="Grafik 24">
            <a:extLst>
              <a:ext uri="{FF2B5EF4-FFF2-40B4-BE49-F238E27FC236}">
                <a16:creationId xmlns:a16="http://schemas.microsoft.com/office/drawing/2014/main" id="{8400800F-9DA1-C111-A94F-0465A7699E72}"/>
              </a:ext>
            </a:extLst>
          </p:cNvPr>
          <p:cNvPicPr>
            <a:picLocks noChangeAspect="1"/>
          </p:cNvPicPr>
          <p:nvPr userDrawn="1"/>
        </p:nvPicPr>
        <p:blipFill rotWithShape="1">
          <a:blip r:embed="rId1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18823" r="28290" b="70736"/>
          <a:stretch/>
        </p:blipFill>
        <p:spPr>
          <a:xfrm rot="10800000">
            <a:off x="6688470" y="6194924"/>
            <a:ext cx="626730" cy="346292"/>
          </a:xfrm>
          <a:prstGeom prst="rect">
            <a:avLst/>
          </a:prstGeom>
        </p:spPr>
      </p:pic>
      <p:grpSp>
        <p:nvGrpSpPr>
          <p:cNvPr id="26" name="Gruppieren 25">
            <a:extLst>
              <a:ext uri="{FF2B5EF4-FFF2-40B4-BE49-F238E27FC236}">
                <a16:creationId xmlns:a16="http://schemas.microsoft.com/office/drawing/2014/main" id="{DFC053E6-6702-19D9-C9C1-A0D5A70A9E20}"/>
              </a:ext>
            </a:extLst>
          </p:cNvPr>
          <p:cNvGrpSpPr/>
          <p:nvPr userDrawn="1"/>
        </p:nvGrpSpPr>
        <p:grpSpPr>
          <a:xfrm>
            <a:off x="2148247" y="6234916"/>
            <a:ext cx="74520" cy="65880"/>
            <a:chOff x="2148247" y="6234916"/>
            <a:chExt cx="74520" cy="65880"/>
          </a:xfrm>
        </p:grpSpPr>
        <mc:AlternateContent xmlns:mc="http://schemas.openxmlformats.org/markup-compatibility/2006" xmlns:p14="http://schemas.microsoft.com/office/powerpoint/2010/main">
          <mc:Choice Requires="p14">
            <p:contentPart p14:bwMode="auto" r:id="rId31">
              <p14:nvContentPartPr>
                <p14:cNvPr id="27" name="Freihand 26">
                  <a:extLst>
                    <a:ext uri="{FF2B5EF4-FFF2-40B4-BE49-F238E27FC236}">
                      <a16:creationId xmlns:a16="http://schemas.microsoft.com/office/drawing/2014/main" id="{F053A10F-80D8-A416-31FA-2E79CF2DE204}"/>
                    </a:ext>
                  </a:extLst>
                </p14:cNvPr>
                <p14:cNvContentPartPr/>
                <p14:nvPr userDrawn="1"/>
              </p14:nvContentPartPr>
              <p14:xfrm>
                <a:off x="2170567" y="6238876"/>
                <a:ext cx="25560" cy="61920"/>
              </p14:xfrm>
            </p:contentPart>
          </mc:Choice>
          <mc:Fallback xmlns="">
            <p:pic>
              <p:nvPicPr>
                <p:cNvPr id="31" name="Freihand 30">
                  <a:extLst>
                    <a:ext uri="{FF2B5EF4-FFF2-40B4-BE49-F238E27FC236}">
                      <a16:creationId xmlns:a16="http://schemas.microsoft.com/office/drawing/2014/main" id="{BAF60D5C-6F9C-9E5C-3E89-0676FFB2AA5B}"/>
                    </a:ext>
                  </a:extLst>
                </p:cNvPr>
                <p:cNvPicPr/>
                <p:nvPr/>
              </p:nvPicPr>
              <p:blipFill>
                <a:blip r:embed="rId32"/>
                <a:stretch>
                  <a:fillRect/>
                </a:stretch>
              </p:blipFill>
              <p:spPr>
                <a:xfrm>
                  <a:off x="2107567" y="6176236"/>
                  <a:ext cx="151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Freihand 27">
                  <a:extLst>
                    <a:ext uri="{FF2B5EF4-FFF2-40B4-BE49-F238E27FC236}">
                      <a16:creationId xmlns:a16="http://schemas.microsoft.com/office/drawing/2014/main" id="{81481882-BF77-BC49-A87F-78539A8DAD84}"/>
                    </a:ext>
                  </a:extLst>
                </p14:cNvPr>
                <p14:cNvContentPartPr/>
                <p14:nvPr userDrawn="1"/>
              </p14:nvContentPartPr>
              <p14:xfrm>
                <a:off x="2148247" y="6246076"/>
                <a:ext cx="50400" cy="47520"/>
              </p14:xfrm>
            </p:contentPart>
          </mc:Choice>
          <mc:Fallback xmlns="">
            <p:pic>
              <p:nvPicPr>
                <p:cNvPr id="32" name="Freihand 31">
                  <a:extLst>
                    <a:ext uri="{FF2B5EF4-FFF2-40B4-BE49-F238E27FC236}">
                      <a16:creationId xmlns:a16="http://schemas.microsoft.com/office/drawing/2014/main" id="{6B8259E6-A6D5-926D-24BA-7F17C7586177}"/>
                    </a:ext>
                  </a:extLst>
                </p:cNvPr>
                <p:cNvPicPr/>
                <p:nvPr/>
              </p:nvPicPr>
              <p:blipFill>
                <a:blip r:embed="rId34"/>
                <a:stretch>
                  <a:fillRect/>
                </a:stretch>
              </p:blipFill>
              <p:spPr>
                <a:xfrm>
                  <a:off x="2085607" y="6183436"/>
                  <a:ext cx="17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Freihand 28">
                  <a:extLst>
                    <a:ext uri="{FF2B5EF4-FFF2-40B4-BE49-F238E27FC236}">
                      <a16:creationId xmlns:a16="http://schemas.microsoft.com/office/drawing/2014/main" id="{57B7C3C5-6739-526C-56AE-E7CF05444B14}"/>
                    </a:ext>
                  </a:extLst>
                </p14:cNvPr>
                <p14:cNvContentPartPr/>
                <p14:nvPr userDrawn="1"/>
              </p14:nvContentPartPr>
              <p14:xfrm>
                <a:off x="2204407" y="6234916"/>
                <a:ext cx="18360" cy="45720"/>
              </p14:xfrm>
            </p:contentPart>
          </mc:Choice>
          <mc:Fallback xmlns="">
            <p:pic>
              <p:nvPicPr>
                <p:cNvPr id="33" name="Freihand 32">
                  <a:extLst>
                    <a:ext uri="{FF2B5EF4-FFF2-40B4-BE49-F238E27FC236}">
                      <a16:creationId xmlns:a16="http://schemas.microsoft.com/office/drawing/2014/main" id="{87D49128-ADB5-0FD2-28DA-356A6D8DBAF7}"/>
                    </a:ext>
                  </a:extLst>
                </p:cNvPr>
                <p:cNvPicPr/>
                <p:nvPr/>
              </p:nvPicPr>
              <p:blipFill>
                <a:blip r:embed="rId36"/>
                <a:stretch>
                  <a:fillRect/>
                </a:stretch>
              </p:blipFill>
              <p:spPr>
                <a:xfrm>
                  <a:off x="2141407" y="6171916"/>
                  <a:ext cx="144000" cy="17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7">
            <p14:nvContentPartPr>
              <p14:cNvPr id="30" name="Freihand 29">
                <a:extLst>
                  <a:ext uri="{FF2B5EF4-FFF2-40B4-BE49-F238E27FC236}">
                    <a16:creationId xmlns:a16="http://schemas.microsoft.com/office/drawing/2014/main" id="{7ED63611-1207-3314-8D66-97E8F23396DB}"/>
                  </a:ext>
                </a:extLst>
              </p14:cNvPr>
              <p14:cNvContentPartPr/>
              <p14:nvPr userDrawn="1"/>
            </p14:nvContentPartPr>
            <p14:xfrm>
              <a:off x="5416327" y="6216916"/>
              <a:ext cx="37440" cy="92520"/>
            </p14:xfrm>
          </p:contentPart>
        </mc:Choice>
        <mc:Fallback xmlns="">
          <p:pic>
            <p:nvPicPr>
              <p:cNvPr id="30" name="Freihand 29">
                <a:extLst>
                  <a:ext uri="{FF2B5EF4-FFF2-40B4-BE49-F238E27FC236}">
                    <a16:creationId xmlns:a16="http://schemas.microsoft.com/office/drawing/2014/main" id="{7ED63611-1207-3314-8D66-97E8F23396DB}"/>
                  </a:ext>
                </a:extLst>
              </p:cNvPr>
              <p:cNvPicPr/>
              <p:nvPr/>
            </p:nvPicPr>
            <p:blipFill>
              <a:blip r:embed="rId38"/>
              <a:stretch>
                <a:fillRect/>
              </a:stretch>
            </p:blipFill>
            <p:spPr>
              <a:xfrm>
                <a:off x="5353327" y="6153916"/>
                <a:ext cx="16308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1" name="Freihand 30">
                <a:extLst>
                  <a:ext uri="{FF2B5EF4-FFF2-40B4-BE49-F238E27FC236}">
                    <a16:creationId xmlns:a16="http://schemas.microsoft.com/office/drawing/2014/main" id="{6E5CA5D4-03B9-A944-F78A-97A038CBED50}"/>
                  </a:ext>
                </a:extLst>
              </p14:cNvPr>
              <p14:cNvContentPartPr/>
              <p14:nvPr userDrawn="1"/>
            </p14:nvContentPartPr>
            <p14:xfrm>
              <a:off x="5419567" y="6265876"/>
              <a:ext cx="20880" cy="34560"/>
            </p14:xfrm>
          </p:contentPart>
        </mc:Choice>
        <mc:Fallback xmlns="">
          <p:pic>
            <p:nvPicPr>
              <p:cNvPr id="31" name="Freihand 30">
                <a:extLst>
                  <a:ext uri="{FF2B5EF4-FFF2-40B4-BE49-F238E27FC236}">
                    <a16:creationId xmlns:a16="http://schemas.microsoft.com/office/drawing/2014/main" id="{6E5CA5D4-03B9-A944-F78A-97A038CBED50}"/>
                  </a:ext>
                </a:extLst>
              </p:cNvPr>
              <p:cNvPicPr/>
              <p:nvPr/>
            </p:nvPicPr>
            <p:blipFill>
              <a:blip r:embed="rId40"/>
              <a:stretch>
                <a:fillRect/>
              </a:stretch>
            </p:blipFill>
            <p:spPr>
              <a:xfrm>
                <a:off x="5356567" y="6202876"/>
                <a:ext cx="146520" cy="160200"/>
              </a:xfrm>
              <a:prstGeom prst="rect">
                <a:avLst/>
              </a:prstGeom>
            </p:spPr>
          </p:pic>
        </mc:Fallback>
      </mc:AlternateContent>
      <p:grpSp>
        <p:nvGrpSpPr>
          <p:cNvPr id="32" name="Gruppieren 31">
            <a:extLst>
              <a:ext uri="{FF2B5EF4-FFF2-40B4-BE49-F238E27FC236}">
                <a16:creationId xmlns:a16="http://schemas.microsoft.com/office/drawing/2014/main" id="{C8A4FDB5-1617-B338-68B7-CE6DAEC6C2F1}"/>
              </a:ext>
            </a:extLst>
          </p:cNvPr>
          <p:cNvGrpSpPr/>
          <p:nvPr userDrawn="1"/>
        </p:nvGrpSpPr>
        <p:grpSpPr>
          <a:xfrm>
            <a:off x="7002724" y="6175156"/>
            <a:ext cx="35640" cy="137880"/>
            <a:chOff x="7002724" y="6175156"/>
            <a:chExt cx="35640" cy="137880"/>
          </a:xfrm>
        </p:grpSpPr>
        <mc:AlternateContent xmlns:mc="http://schemas.openxmlformats.org/markup-compatibility/2006" xmlns:p14="http://schemas.microsoft.com/office/powerpoint/2010/main">
          <mc:Choice Requires="p14">
            <p:contentPart p14:bwMode="auto" r:id="rId41">
              <p14:nvContentPartPr>
                <p14:cNvPr id="33" name="Freihand 32">
                  <a:extLst>
                    <a:ext uri="{FF2B5EF4-FFF2-40B4-BE49-F238E27FC236}">
                      <a16:creationId xmlns:a16="http://schemas.microsoft.com/office/drawing/2014/main" id="{00CA27C2-459D-FE92-52BF-55345ADA9EA9}"/>
                    </a:ext>
                  </a:extLst>
                </p14:cNvPr>
                <p14:cNvContentPartPr/>
                <p14:nvPr userDrawn="1"/>
              </p14:nvContentPartPr>
              <p14:xfrm>
                <a:off x="7002724" y="6175156"/>
                <a:ext cx="30600" cy="120960"/>
              </p14:xfrm>
            </p:contentPart>
          </mc:Choice>
          <mc:Fallback xmlns="">
            <p:pic>
              <p:nvPicPr>
                <p:cNvPr id="39" name="Freihand 38">
                  <a:extLst>
                    <a:ext uri="{FF2B5EF4-FFF2-40B4-BE49-F238E27FC236}">
                      <a16:creationId xmlns:a16="http://schemas.microsoft.com/office/drawing/2014/main" id="{88432774-CF24-2D13-6232-949DB6745902}"/>
                    </a:ext>
                  </a:extLst>
                </p:cNvPr>
                <p:cNvPicPr/>
                <p:nvPr/>
              </p:nvPicPr>
              <p:blipFill>
                <a:blip r:embed="rId42"/>
                <a:stretch>
                  <a:fillRect/>
                </a:stretch>
              </p:blipFill>
              <p:spPr>
                <a:xfrm>
                  <a:off x="6940084" y="6112516"/>
                  <a:ext cx="1562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4" name="Freihand 33">
                  <a:extLst>
                    <a:ext uri="{FF2B5EF4-FFF2-40B4-BE49-F238E27FC236}">
                      <a16:creationId xmlns:a16="http://schemas.microsoft.com/office/drawing/2014/main" id="{D308CC3C-C262-530D-AB2C-B961026982B2}"/>
                    </a:ext>
                  </a:extLst>
                </p14:cNvPr>
                <p14:cNvContentPartPr/>
                <p14:nvPr userDrawn="1"/>
              </p14:nvContentPartPr>
              <p14:xfrm>
                <a:off x="7021804" y="6247876"/>
                <a:ext cx="12960" cy="45360"/>
              </p14:xfrm>
            </p:contentPart>
          </mc:Choice>
          <mc:Fallback xmlns="">
            <p:pic>
              <p:nvPicPr>
                <p:cNvPr id="40" name="Freihand 39">
                  <a:extLst>
                    <a:ext uri="{FF2B5EF4-FFF2-40B4-BE49-F238E27FC236}">
                      <a16:creationId xmlns:a16="http://schemas.microsoft.com/office/drawing/2014/main" id="{5EE0D17A-8DFD-492C-B5EC-424816D7D821}"/>
                    </a:ext>
                  </a:extLst>
                </p:cNvPr>
                <p:cNvPicPr/>
                <p:nvPr/>
              </p:nvPicPr>
              <p:blipFill>
                <a:blip r:embed="rId44"/>
                <a:stretch>
                  <a:fillRect/>
                </a:stretch>
              </p:blipFill>
              <p:spPr>
                <a:xfrm>
                  <a:off x="6959164" y="6185236"/>
                  <a:ext cx="1386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5" name="Freihand 34">
                  <a:extLst>
                    <a:ext uri="{FF2B5EF4-FFF2-40B4-BE49-F238E27FC236}">
                      <a16:creationId xmlns:a16="http://schemas.microsoft.com/office/drawing/2014/main" id="{DCE02A1C-3A83-C3F0-C379-64688053AC2E}"/>
                    </a:ext>
                  </a:extLst>
                </p14:cNvPr>
                <p14:cNvContentPartPr/>
                <p14:nvPr userDrawn="1"/>
              </p14:nvContentPartPr>
              <p14:xfrm>
                <a:off x="7022524" y="6259396"/>
                <a:ext cx="6120" cy="24480"/>
              </p14:xfrm>
            </p:contentPart>
          </mc:Choice>
          <mc:Fallback xmlns="">
            <p:pic>
              <p:nvPicPr>
                <p:cNvPr id="42" name="Freihand 41">
                  <a:extLst>
                    <a:ext uri="{FF2B5EF4-FFF2-40B4-BE49-F238E27FC236}">
                      <a16:creationId xmlns:a16="http://schemas.microsoft.com/office/drawing/2014/main" id="{292415E1-CA17-9D74-892B-B7AD57CD0366}"/>
                    </a:ext>
                  </a:extLst>
                </p:cNvPr>
                <p:cNvPicPr/>
                <p:nvPr/>
              </p:nvPicPr>
              <p:blipFill>
                <a:blip r:embed="rId46"/>
                <a:stretch>
                  <a:fillRect/>
                </a:stretch>
              </p:blipFill>
              <p:spPr>
                <a:xfrm>
                  <a:off x="6959884" y="6196756"/>
                  <a:ext cx="1317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Freihand 35">
                  <a:extLst>
                    <a:ext uri="{FF2B5EF4-FFF2-40B4-BE49-F238E27FC236}">
                      <a16:creationId xmlns:a16="http://schemas.microsoft.com/office/drawing/2014/main" id="{4F1577F6-4EB5-7679-A4DA-A1D9D6C38FF4}"/>
                    </a:ext>
                  </a:extLst>
                </p14:cNvPr>
                <p14:cNvContentPartPr/>
                <p14:nvPr userDrawn="1"/>
              </p14:nvContentPartPr>
              <p14:xfrm>
                <a:off x="7013524" y="6251116"/>
                <a:ext cx="24840" cy="61920"/>
              </p14:xfrm>
            </p:contentPart>
          </mc:Choice>
          <mc:Fallback xmlns="">
            <p:pic>
              <p:nvPicPr>
                <p:cNvPr id="43" name="Freihand 42">
                  <a:extLst>
                    <a:ext uri="{FF2B5EF4-FFF2-40B4-BE49-F238E27FC236}">
                      <a16:creationId xmlns:a16="http://schemas.microsoft.com/office/drawing/2014/main" id="{D3C1E597-B865-74E5-84AF-AAA900A621E6}"/>
                    </a:ext>
                  </a:extLst>
                </p:cNvPr>
                <p:cNvPicPr/>
                <p:nvPr/>
              </p:nvPicPr>
              <p:blipFill>
                <a:blip r:embed="rId48"/>
                <a:stretch>
                  <a:fillRect/>
                </a:stretch>
              </p:blipFill>
              <p:spPr>
                <a:xfrm>
                  <a:off x="6950524" y="6188116"/>
                  <a:ext cx="150480" cy="18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37" name="Freihand 36">
                <a:extLst>
                  <a:ext uri="{FF2B5EF4-FFF2-40B4-BE49-F238E27FC236}">
                    <a16:creationId xmlns:a16="http://schemas.microsoft.com/office/drawing/2014/main" id="{C735C44A-B5EC-4C9F-104C-2D312B663554}"/>
                  </a:ext>
                </a:extLst>
              </p14:cNvPr>
              <p14:cNvContentPartPr/>
              <p14:nvPr userDrawn="1"/>
            </p14:nvContentPartPr>
            <p14:xfrm>
              <a:off x="9657364" y="6231316"/>
              <a:ext cx="48960" cy="85680"/>
            </p14:xfrm>
          </p:contentPart>
        </mc:Choice>
        <mc:Fallback xmlns="">
          <p:pic>
            <p:nvPicPr>
              <p:cNvPr id="37" name="Freihand 36">
                <a:extLst>
                  <a:ext uri="{FF2B5EF4-FFF2-40B4-BE49-F238E27FC236}">
                    <a16:creationId xmlns:a16="http://schemas.microsoft.com/office/drawing/2014/main" id="{C735C44A-B5EC-4C9F-104C-2D312B663554}"/>
                  </a:ext>
                </a:extLst>
              </p:cNvPr>
              <p:cNvPicPr/>
              <p:nvPr/>
            </p:nvPicPr>
            <p:blipFill>
              <a:blip r:embed="rId50"/>
              <a:stretch>
                <a:fillRect/>
              </a:stretch>
            </p:blipFill>
            <p:spPr>
              <a:xfrm>
                <a:off x="9594364" y="6168316"/>
                <a:ext cx="17460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8" name="Freihand 37">
                <a:extLst>
                  <a:ext uri="{FF2B5EF4-FFF2-40B4-BE49-F238E27FC236}">
                    <a16:creationId xmlns:a16="http://schemas.microsoft.com/office/drawing/2014/main" id="{CC8676C6-C3A9-03EA-FD7B-F42E6DAE2654}"/>
                  </a:ext>
                </a:extLst>
              </p14:cNvPr>
              <p14:cNvContentPartPr/>
              <p14:nvPr userDrawn="1"/>
            </p14:nvContentPartPr>
            <p14:xfrm>
              <a:off x="8576527" y="6347716"/>
              <a:ext cx="40680" cy="59760"/>
            </p14:xfrm>
          </p:contentPart>
        </mc:Choice>
        <mc:Fallback xmlns="">
          <p:pic>
            <p:nvPicPr>
              <p:cNvPr id="38" name="Freihand 37">
                <a:extLst>
                  <a:ext uri="{FF2B5EF4-FFF2-40B4-BE49-F238E27FC236}">
                    <a16:creationId xmlns:a16="http://schemas.microsoft.com/office/drawing/2014/main" id="{CC8676C6-C3A9-03EA-FD7B-F42E6DAE2654}"/>
                  </a:ext>
                </a:extLst>
              </p:cNvPr>
              <p:cNvPicPr/>
              <p:nvPr/>
            </p:nvPicPr>
            <p:blipFill>
              <a:blip r:embed="rId52"/>
              <a:stretch>
                <a:fillRect/>
              </a:stretch>
            </p:blipFill>
            <p:spPr>
              <a:xfrm>
                <a:off x="8513527" y="6284716"/>
                <a:ext cx="166320" cy="185400"/>
              </a:xfrm>
              <a:prstGeom prst="rect">
                <a:avLst/>
              </a:prstGeom>
            </p:spPr>
          </p:pic>
        </mc:Fallback>
      </mc:AlternateContent>
      <p:pic>
        <p:nvPicPr>
          <p:cNvPr id="39" name="Grafik 38">
            <a:extLst>
              <a:ext uri="{FF2B5EF4-FFF2-40B4-BE49-F238E27FC236}">
                <a16:creationId xmlns:a16="http://schemas.microsoft.com/office/drawing/2014/main" id="{A97846E1-5AFF-B29D-972B-19F5292EC715}"/>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8823" r="28290" b="70736"/>
          <a:stretch/>
        </p:blipFill>
        <p:spPr>
          <a:xfrm>
            <a:off x="10916783" y="5971556"/>
            <a:ext cx="626730" cy="346292"/>
          </a:xfrm>
          <a:prstGeom prst="rect">
            <a:avLst/>
          </a:prstGeom>
        </p:spPr>
      </p:pic>
      <mc:AlternateContent xmlns:mc="http://schemas.openxmlformats.org/markup-compatibility/2006" xmlns:p14="http://schemas.microsoft.com/office/powerpoint/2010/main">
        <mc:Choice Requires="p14">
          <p:contentPart p14:bwMode="auto" r:id="rId53">
            <p14:nvContentPartPr>
              <p14:cNvPr id="40" name="Freihand 39">
                <a:extLst>
                  <a:ext uri="{FF2B5EF4-FFF2-40B4-BE49-F238E27FC236}">
                    <a16:creationId xmlns:a16="http://schemas.microsoft.com/office/drawing/2014/main" id="{51FD5614-35F5-85BB-D231-1A9528382662}"/>
                  </a:ext>
                </a:extLst>
              </p14:cNvPr>
              <p14:cNvContentPartPr/>
              <p14:nvPr userDrawn="1"/>
            </p14:nvContentPartPr>
            <p14:xfrm>
              <a:off x="11207034" y="6196803"/>
              <a:ext cx="39240" cy="153000"/>
            </p14:xfrm>
          </p:contentPart>
        </mc:Choice>
        <mc:Fallback xmlns="">
          <p:pic>
            <p:nvPicPr>
              <p:cNvPr id="40" name="Freihand 39">
                <a:extLst>
                  <a:ext uri="{FF2B5EF4-FFF2-40B4-BE49-F238E27FC236}">
                    <a16:creationId xmlns:a16="http://schemas.microsoft.com/office/drawing/2014/main" id="{51FD5614-35F5-85BB-D231-1A9528382662}"/>
                  </a:ext>
                </a:extLst>
              </p:cNvPr>
              <p:cNvPicPr/>
              <p:nvPr/>
            </p:nvPicPr>
            <p:blipFill>
              <a:blip r:embed="rId54"/>
              <a:stretch>
                <a:fillRect/>
              </a:stretch>
            </p:blipFill>
            <p:spPr>
              <a:xfrm>
                <a:off x="11144034" y="6133803"/>
                <a:ext cx="164880" cy="278640"/>
              </a:xfrm>
              <a:prstGeom prst="rect">
                <a:avLst/>
              </a:prstGeom>
            </p:spPr>
          </p:pic>
        </mc:Fallback>
      </mc:AlternateContent>
      <p:grpSp>
        <p:nvGrpSpPr>
          <p:cNvPr id="41" name="Gruppieren 40">
            <a:extLst>
              <a:ext uri="{FF2B5EF4-FFF2-40B4-BE49-F238E27FC236}">
                <a16:creationId xmlns:a16="http://schemas.microsoft.com/office/drawing/2014/main" id="{D46F32DE-AA52-B4E9-A8F0-0B058F6E3F3B}"/>
              </a:ext>
            </a:extLst>
          </p:cNvPr>
          <p:cNvGrpSpPr/>
          <p:nvPr userDrawn="1"/>
        </p:nvGrpSpPr>
        <p:grpSpPr>
          <a:xfrm>
            <a:off x="10932293" y="6188533"/>
            <a:ext cx="39960" cy="30600"/>
            <a:chOff x="10932293" y="6188533"/>
            <a:chExt cx="39960" cy="30600"/>
          </a:xfrm>
        </p:grpSpPr>
        <mc:AlternateContent xmlns:mc="http://schemas.openxmlformats.org/markup-compatibility/2006" xmlns:p14="http://schemas.microsoft.com/office/powerpoint/2010/main">
          <mc:Choice Requires="p14">
            <p:contentPart p14:bwMode="auto" r:id="rId55">
              <p14:nvContentPartPr>
                <p14:cNvPr id="42" name="Freihand 41">
                  <a:extLst>
                    <a:ext uri="{FF2B5EF4-FFF2-40B4-BE49-F238E27FC236}">
                      <a16:creationId xmlns:a16="http://schemas.microsoft.com/office/drawing/2014/main" id="{D3C5BBA1-E742-45B5-9EE1-2B39001E7003}"/>
                    </a:ext>
                  </a:extLst>
                </p14:cNvPr>
                <p14:cNvContentPartPr/>
                <p14:nvPr userDrawn="1"/>
              </p14:nvContentPartPr>
              <p14:xfrm>
                <a:off x="10937333" y="6214093"/>
                <a:ext cx="34920" cy="5040"/>
              </p14:xfrm>
            </p:contentPart>
          </mc:Choice>
          <mc:Fallback xmlns="">
            <p:pic>
              <p:nvPicPr>
                <p:cNvPr id="50" name="Freihand 49">
                  <a:extLst>
                    <a:ext uri="{FF2B5EF4-FFF2-40B4-BE49-F238E27FC236}">
                      <a16:creationId xmlns:a16="http://schemas.microsoft.com/office/drawing/2014/main" id="{13ED0BCE-7218-BB15-4A85-BE4094875B34}"/>
                    </a:ext>
                  </a:extLst>
                </p:cNvPr>
                <p:cNvPicPr/>
                <p:nvPr/>
              </p:nvPicPr>
              <p:blipFill>
                <a:blip r:embed="rId56"/>
                <a:stretch>
                  <a:fillRect/>
                </a:stretch>
              </p:blipFill>
              <p:spPr>
                <a:xfrm>
                  <a:off x="10901693" y="6178093"/>
                  <a:ext cx="1065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Freihand 42">
                  <a:extLst>
                    <a:ext uri="{FF2B5EF4-FFF2-40B4-BE49-F238E27FC236}">
                      <a16:creationId xmlns:a16="http://schemas.microsoft.com/office/drawing/2014/main" id="{5183192C-83B1-D649-2185-102C5B2B343C}"/>
                    </a:ext>
                  </a:extLst>
                </p14:cNvPr>
                <p14:cNvContentPartPr/>
                <p14:nvPr userDrawn="1"/>
              </p14:nvContentPartPr>
              <p14:xfrm>
                <a:off x="10932293" y="6188533"/>
                <a:ext cx="27720" cy="26280"/>
              </p14:xfrm>
            </p:contentPart>
          </mc:Choice>
          <mc:Fallback xmlns="">
            <p:pic>
              <p:nvPicPr>
                <p:cNvPr id="51" name="Freihand 50">
                  <a:extLst>
                    <a:ext uri="{FF2B5EF4-FFF2-40B4-BE49-F238E27FC236}">
                      <a16:creationId xmlns:a16="http://schemas.microsoft.com/office/drawing/2014/main" id="{4FDBE5FA-F7A9-10BD-61A9-102C564088DF}"/>
                    </a:ext>
                  </a:extLst>
                </p:cNvPr>
                <p:cNvPicPr/>
                <p:nvPr/>
              </p:nvPicPr>
              <p:blipFill>
                <a:blip r:embed="rId58"/>
                <a:stretch>
                  <a:fillRect/>
                </a:stretch>
              </p:blipFill>
              <p:spPr>
                <a:xfrm>
                  <a:off x="10896293" y="6152533"/>
                  <a:ext cx="99360" cy="97920"/>
                </a:xfrm>
                <a:prstGeom prst="rect">
                  <a:avLst/>
                </a:prstGeom>
              </p:spPr>
            </p:pic>
          </mc:Fallback>
        </mc:AlternateContent>
      </p:grpSp>
      <p:sp>
        <p:nvSpPr>
          <p:cNvPr id="44" name="Textfeld 43">
            <a:extLst>
              <a:ext uri="{FF2B5EF4-FFF2-40B4-BE49-F238E27FC236}">
                <a16:creationId xmlns:a16="http://schemas.microsoft.com/office/drawing/2014/main" id="{2A6D3CFF-89B9-816D-50EC-08CC635AAA07}"/>
              </a:ext>
            </a:extLst>
          </p:cNvPr>
          <p:cNvSpPr txBox="1"/>
          <p:nvPr userDrawn="1"/>
        </p:nvSpPr>
        <p:spPr>
          <a:xfrm>
            <a:off x="668079" y="6403132"/>
            <a:ext cx="10855842" cy="369332"/>
          </a:xfrm>
          <a:prstGeom prst="rect">
            <a:avLst/>
          </a:prstGeom>
          <a:noFill/>
        </p:spPr>
        <p:txBody>
          <a:bodyPr wrap="square" rtlCol="0">
            <a:spAutoFit/>
          </a:bodyPr>
          <a:lstStyle/>
          <a:p>
            <a:pPr algn="ctr" defTabSz="914400">
              <a:lnSpc>
                <a:spcPct val="100000"/>
              </a:lnSpc>
            </a:pPr>
            <a:r>
              <a:rPr lang="de-DE" sz="1800" b="0" strike="noStrike" spc="-1" dirty="0">
                <a:solidFill>
                  <a:schemeClr val="lt1"/>
                </a:solidFill>
                <a:latin typeface="+mn-lt"/>
              </a:rPr>
              <a:t>Bildung für utopischen Wandel e.V. | Toolkit Climate </a:t>
            </a:r>
            <a:r>
              <a:rPr lang="de-DE" sz="1800" b="0" strike="noStrike" spc="-1" dirty="0" err="1">
                <a:solidFill>
                  <a:schemeClr val="lt1"/>
                </a:solidFill>
                <a:latin typeface="+mn-lt"/>
              </a:rPr>
              <a:t>beyond</a:t>
            </a:r>
            <a:r>
              <a:rPr lang="de-DE" sz="1800" b="0" strike="noStrike" spc="-1" dirty="0">
                <a:solidFill>
                  <a:schemeClr val="lt1"/>
                </a:solidFill>
                <a:latin typeface="+mn-lt"/>
              </a:rPr>
              <a:t> </a:t>
            </a:r>
            <a:r>
              <a:rPr lang="de-DE" sz="1800" b="0" strike="noStrike" spc="-1" dirty="0" err="1">
                <a:solidFill>
                  <a:schemeClr val="lt1"/>
                </a:solidFill>
                <a:latin typeface="+mn-lt"/>
              </a:rPr>
              <a:t>Classism</a:t>
            </a:r>
            <a:r>
              <a:rPr lang="de-DE" sz="1800" b="0" strike="noStrike" spc="-1" dirty="0">
                <a:solidFill>
                  <a:schemeClr val="lt1"/>
                </a:solidFill>
                <a:latin typeface="+mn-lt"/>
              </a:rPr>
              <a:t> | </a:t>
            </a:r>
            <a:r>
              <a:rPr lang="de-DE" sz="1800" b="0" strike="noStrike" spc="-1" dirty="0" err="1">
                <a:solidFill>
                  <a:schemeClr val="lt1"/>
                </a:solidFill>
                <a:latin typeface="+mn-lt"/>
              </a:rPr>
              <a:t>When</a:t>
            </a:r>
            <a:r>
              <a:rPr lang="de-DE" sz="1800" b="0" strike="noStrike" spc="-1" dirty="0">
                <a:solidFill>
                  <a:schemeClr val="lt1"/>
                </a:solidFill>
                <a:latin typeface="+mn-lt"/>
              </a:rPr>
              <a:t> was Class?</a:t>
            </a:r>
            <a:endParaRPr lang="de-DE" sz="1800" b="0" strike="noStrike" spc="-1" dirty="0">
              <a:solidFill>
                <a:srgbClr val="000000"/>
              </a:solidFill>
              <a:latin typeface="+mn-lt"/>
            </a:endParaRPr>
          </a:p>
        </p:txBody>
      </p:sp>
      <p:sp>
        <p:nvSpPr>
          <p:cNvPr id="45" name="Rechteck 44">
            <a:extLst>
              <a:ext uri="{FF2B5EF4-FFF2-40B4-BE49-F238E27FC236}">
                <a16:creationId xmlns:a16="http://schemas.microsoft.com/office/drawing/2014/main" id="{E2DFE91D-C746-2D69-920A-BA74094AC85F}"/>
              </a:ext>
            </a:extLst>
          </p:cNvPr>
          <p:cNvSpPr/>
          <p:nvPr userDrawn="1"/>
        </p:nvSpPr>
        <p:spPr>
          <a:xfrm>
            <a:off x="0" y="6760242"/>
            <a:ext cx="12192000" cy="150573"/>
          </a:xfrm>
          <a:prstGeom prst="rect">
            <a:avLst/>
          </a:prstGeom>
          <a:solidFill>
            <a:srgbClr val="BE40F2"/>
          </a:solidFill>
          <a:ln>
            <a:solidFill>
              <a:srgbClr val="BE40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46" descr="Ein Bild, das Schrift, Text, Symbol, Grafiken enthält.&#10;&#10;Automatisch generierte Beschreibung">
            <a:extLst>
              <a:ext uri="{FF2B5EF4-FFF2-40B4-BE49-F238E27FC236}">
                <a16:creationId xmlns:a16="http://schemas.microsoft.com/office/drawing/2014/main" id="{B6CAD86B-F6C3-0021-A509-4211FF378399}"/>
              </a:ext>
            </a:extLst>
          </p:cNvPr>
          <p:cNvPicPr>
            <a:picLocks noChangeAspect="1"/>
          </p:cNvPicPr>
          <p:nvPr userDrawn="1"/>
        </p:nvPicPr>
        <p:blipFill>
          <a:blip r:embed="rId59">
            <a:clrChange>
              <a:clrFrom>
                <a:srgbClr val="000000"/>
              </a:clrFrom>
              <a:clrTo>
                <a:srgbClr val="000000">
                  <a:alpha val="0"/>
                </a:srgbClr>
              </a:clrTo>
            </a:clrChange>
            <a:extLst>
              <a:ext uri="{28A0092B-C50C-407E-A947-70E740481C1C}">
                <a14:useLocalDpi xmlns:a14="http://schemas.microsoft.com/office/drawing/2010/main" val="0"/>
              </a:ext>
            </a:extLst>
          </a:blip>
          <a:srcRect l="4200" b="2960"/>
          <a:stretch>
            <a:fillRect/>
          </a:stretch>
        </p:blipFill>
        <p:spPr>
          <a:xfrm>
            <a:off x="43801" y="6183076"/>
            <a:ext cx="721452" cy="730789"/>
          </a:xfrm>
          <a:prstGeom prst="rect">
            <a:avLst/>
          </a:prstGeom>
        </p:spPr>
      </p:pic>
    </p:spTree>
    <p:extLst>
      <p:ext uri="{BB962C8B-B14F-4D97-AF65-F5344CB8AC3E}">
        <p14:creationId xmlns:p14="http://schemas.microsoft.com/office/powerpoint/2010/main" val="1042087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reativecommons.org/licenses/by-sa/4.0/deed.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mmons.wikimedia.org/wiki/File:Mapa_da_Capitania_de_Pernambuco,_com_representa%C3%A7%C3%A3o_do_Quilombo_dos_Palmares_(1647).jp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Mapa_da_Capitania_de_Pernambuco,_com_representa%C3%A7%C3%A3o_do_Quilombo_dos_Palmares_(1647).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creativecommons.org/licenses/by-nc-nd/2.0/deed.d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nc-nd/2.0/deed.d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hyperlink" Target="https://picryl.com/media/framebreaking-1812-9b84c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1" Type="http://schemas.openxmlformats.org/officeDocument/2006/relationships/image" Target="../media/image200.png"/><Relationship Id="rId3" Type="http://schemas.openxmlformats.org/officeDocument/2006/relationships/image" Target="../media/image25.png"/><Relationship Id="rId34" Type="http://schemas.openxmlformats.org/officeDocument/2006/relationships/customXml" Target="../ink/ink42.xml"/><Relationship Id="rId55" Type="http://schemas.openxmlformats.org/officeDocument/2006/relationships/image" Target="../media/image210.png"/><Relationship Id="rId7" Type="http://schemas.openxmlformats.org/officeDocument/2006/relationships/customXml" Target="../ink/ink39.xml"/><Relationship Id="rId3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32" Type="http://schemas.openxmlformats.org/officeDocument/2006/relationships/customXml" Target="../ink/ink41.xml"/><Relationship Id="rId15" Type="http://schemas.openxmlformats.org/officeDocument/2006/relationships/customXml" Target="../ink/ink40.xml"/><Relationship Id="rId36" Type="http://schemas.openxmlformats.org/officeDocument/2006/relationships/customXml" Target="../ink/ink43.xml"/><Relationship Id="rId57" Type="http://schemas.openxmlformats.org/officeDocument/2006/relationships/image" Target="../media/image22.png"/><Relationship Id="rId31" Type="http://schemas.openxmlformats.org/officeDocument/2006/relationships/image" Target="../media/image10.png"/><Relationship Id="rId52" Type="http://schemas.openxmlformats.org/officeDocument/2006/relationships/customXml" Target="../ink/ink44.xml"/><Relationship Id="rId4" Type="http://schemas.openxmlformats.org/officeDocument/2006/relationships/customXml" Target="../ink/ink38.xml"/><Relationship Id="rId14" Type="http://schemas.openxmlformats.org/officeDocument/2006/relationships/image" Target="../media/image71.png"/><Relationship Id="rId35" Type="http://schemas.openxmlformats.org/officeDocument/2006/relationships/image" Target="../media/image12.png"/><Relationship Id="rId56" Type="http://schemas.openxmlformats.org/officeDocument/2006/relationships/customXml" Target="../ink/ink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creativecommons.org/licenses/by-sa/4.0/deed.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creativecommons.org/licenses/by-sa/4.0/deed.en"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creativecommons.org/licenses/by-nc-sa/3.0/deed.en_U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creativecommons.org/licenses/by-sa/4.0/deed.n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creativecommons.org/licenses/by-sa/4.0/deed.no"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skasuga/37549524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reativecommons.org/licenses/by-sa/3.0/deed.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ommondreams.org/media-library/opponents-of-eacop-carry-a-banner-in-nyc.jpg?id=52979359&amp;width=1200&amp;height=400&amp;qualit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buwa-kollektiv.de/newsletter/" TargetMode="External"/><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25.png"/><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Grafik 2" descr="Logo des BuWa Kollektivs:&#10;Bildung für utopischen Wandel e.V.">
            <a:extLst>
              <a:ext uri="{FF2B5EF4-FFF2-40B4-BE49-F238E27FC236}">
                <a16:creationId xmlns:a16="http://schemas.microsoft.com/office/drawing/2014/main" id="{CCBD49C0-EC41-C5EB-1E99-6E257DBED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924"/>
          <a:stretch>
            <a:fillRect/>
          </a:stretch>
        </p:blipFill>
        <p:spPr bwMode="auto">
          <a:xfrm>
            <a:off x="5253037" y="132556"/>
            <a:ext cx="1990725" cy="9540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Bild 2" descr="Icon Creative Commons:&#10;BY: Namensnennung&#10;NC: Keine Kommerzielle Nutzung&#10;SA: Weitergabe unter gleichen Bedinungen">
            <a:extLst>
              <a:ext uri="{FF2B5EF4-FFF2-40B4-BE49-F238E27FC236}">
                <a16:creationId xmlns:a16="http://schemas.microsoft.com/office/drawing/2014/main" id="{09D9A277-2B18-87AA-1863-D5A65EA27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464" y="5553697"/>
            <a:ext cx="846138" cy="300038"/>
          </a:xfrm>
          <a:prstGeom prst="rect">
            <a:avLst/>
          </a:prstGeom>
          <a:noFill/>
          <a:extLst>
            <a:ext uri="{909E8E84-426E-40DD-AFC4-6F175D3DCCD1}">
              <a14:hiddenFill xmlns:a14="http://schemas.microsoft.com/office/drawing/2010/main">
                <a:solidFill>
                  <a:srgbClr val="FFFFFF"/>
                </a:solidFill>
              </a14:hiddenFill>
            </a:ext>
          </a:extLst>
        </p:spPr>
      </p:pic>
      <p:pic>
        <p:nvPicPr>
          <p:cNvPr id="2049" name="Grafik 6">
            <a:extLst>
              <a:ext uri="{FF2B5EF4-FFF2-40B4-BE49-F238E27FC236}">
                <a16:creationId xmlns:a16="http://schemas.microsoft.com/office/drawing/2014/main" id="{2A4F555F-5707-0431-36BF-8F4DD0D97DF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3719" y="5416378"/>
            <a:ext cx="2705100" cy="568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0FB55503-177F-AD92-FA06-6432E9359817}"/>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endParaRPr lang="de-DE"/>
          </a:p>
        </p:txBody>
      </p:sp>
      <p:sp>
        <p:nvSpPr>
          <p:cNvPr id="9" name="Rectangle 5">
            <a:extLst>
              <a:ext uri="{FF2B5EF4-FFF2-40B4-BE49-F238E27FC236}">
                <a16:creationId xmlns:a16="http://schemas.microsoft.com/office/drawing/2014/main" id="{BB8594B7-2C08-2776-4CBA-75568D6AD346}"/>
              </a:ext>
            </a:extLst>
          </p:cNvPr>
          <p:cNvSpPr>
            <a:spLocks noChangeArrowheads="1"/>
          </p:cNvSpPr>
          <p:nvPr/>
        </p:nvSpPr>
        <p:spPr bwMode="auto">
          <a:xfrm>
            <a:off x="566995" y="1260376"/>
            <a:ext cx="11362810" cy="465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28528" rIns="91440" bIns="5078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de-DE" sz="18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Times New Roman" panose="02020603050405020304" pitchFamily="18" charset="0"/>
              </a:rPr>
              <a:t>These working materials are part of the toolkit</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de-DE" dirty="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de-DE" sz="2800" b="0" i="0" u="none" strike="noStrike" cap="none" normalizeH="0" baseline="0" dirty="0">
                <a:ln>
                  <a:noFill/>
                </a:ln>
                <a:solidFill>
                  <a:srgbClr val="BE40F2"/>
                </a:solidFill>
                <a:effectLst/>
                <a:latin typeface="Sporting Grotesque" pitchFamily="50" charset="0"/>
                <a:ea typeface="Times New Roman" panose="02020603050405020304" pitchFamily="18" charset="0"/>
                <a:cs typeface="Times New Roman" panose="02020603050405020304" pitchFamily="18" charset="0"/>
              </a:rPr>
              <a:t>Climate beyond Classism</a:t>
            </a:r>
            <a:endParaRPr kumimoji="0" lang="de-DE" altLang="de-DE"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de-DE" sz="2000" b="0" i="0" u="none" strike="noStrike" cap="none" normalizeH="0" baseline="0" dirty="0">
                <a:ln>
                  <a:noFill/>
                </a:ln>
                <a:solidFill>
                  <a:schemeClr val="tx1"/>
                </a:solidFill>
                <a:effectLst/>
                <a:latin typeface="Montserrat" panose="00000500000000000000" pitchFamily="2" charset="0"/>
                <a:ea typeface="Times New Roman" panose="02020603050405020304" pitchFamily="18" charset="0"/>
                <a:cs typeface="Times New Roman" panose="02020603050405020304" pitchFamily="18" charset="0"/>
              </a:rPr>
              <a:t>transformative educational resources </a:t>
            </a:r>
            <a:br>
              <a:rPr kumimoji="0" lang="en-GB" altLang="de-DE" sz="2000" b="0" i="0" u="none" strike="noStrike" cap="none" normalizeH="0" baseline="0" dirty="0">
                <a:ln>
                  <a:noFill/>
                </a:ln>
                <a:solidFill>
                  <a:schemeClr val="tx1"/>
                </a:solidFill>
                <a:effectLst/>
                <a:latin typeface="Montserrat" panose="00000500000000000000" pitchFamily="2" charset="0"/>
                <a:ea typeface="Times New Roman" panose="02020603050405020304" pitchFamily="18" charset="0"/>
                <a:cs typeface="Times New Roman" panose="02020603050405020304" pitchFamily="18" charset="0"/>
              </a:rPr>
            </a:br>
            <a:r>
              <a:rPr kumimoji="0" lang="en-GB" altLang="de-DE" sz="2000" b="0" i="0" u="none" strike="noStrike" cap="none" normalizeH="0" baseline="0" dirty="0">
                <a:ln>
                  <a:noFill/>
                </a:ln>
                <a:solidFill>
                  <a:schemeClr val="tx1"/>
                </a:solidFill>
                <a:effectLst/>
                <a:latin typeface="Montserrat" panose="00000500000000000000" pitchFamily="2" charset="0"/>
                <a:ea typeface="Times New Roman" panose="02020603050405020304" pitchFamily="18" charset="0"/>
                <a:cs typeface="Times New Roman" panose="02020603050405020304" pitchFamily="18" charset="0"/>
              </a:rPr>
              <a:t>on classism in the context of the </a:t>
            </a:r>
            <a:br>
              <a:rPr kumimoji="0" lang="en-GB" altLang="de-DE" sz="2000" b="0" i="0" u="none" strike="noStrike" cap="none" normalizeH="0" baseline="0" dirty="0">
                <a:ln>
                  <a:noFill/>
                </a:ln>
                <a:solidFill>
                  <a:schemeClr val="tx1"/>
                </a:solidFill>
                <a:effectLst/>
                <a:latin typeface="Montserrat" panose="00000500000000000000" pitchFamily="2" charset="0"/>
                <a:ea typeface="Times New Roman" panose="02020603050405020304" pitchFamily="18" charset="0"/>
                <a:cs typeface="Times New Roman" panose="02020603050405020304" pitchFamily="18" charset="0"/>
              </a:rPr>
            </a:br>
            <a:r>
              <a:rPr kumimoji="0" lang="en-GB" altLang="de-DE" sz="2000" b="0" i="0" u="none" strike="noStrike" cap="none" normalizeH="0" baseline="0" dirty="0">
                <a:ln>
                  <a:noFill/>
                </a:ln>
                <a:solidFill>
                  <a:schemeClr val="tx1"/>
                </a:solidFill>
                <a:effectLst/>
                <a:latin typeface="Montserrat" panose="00000500000000000000" pitchFamily="2" charset="0"/>
                <a:ea typeface="Times New Roman" panose="02020603050405020304" pitchFamily="18" charset="0"/>
                <a:cs typeface="Times New Roman" panose="02020603050405020304" pitchFamily="18" charset="0"/>
              </a:rPr>
              <a:t>environmental and climate crisis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2000" b="0"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de-DE" sz="2200" b="1" i="0" u="none" strike="noStrike" cap="none" normalizeH="0" baseline="0" dirty="0">
                <a:ln>
                  <a:noFill/>
                </a:ln>
                <a:solidFill>
                  <a:srgbClr val="149EA1"/>
                </a:solidFill>
                <a:effectLst/>
                <a:latin typeface="Montserrat" panose="00000500000000000000" pitchFamily="2" charset="0"/>
                <a:ea typeface="Times New Roman" panose="02020603050405020304" pitchFamily="18" charset="0"/>
                <a:cs typeface="Times New Roman" panose="02020603050405020304" pitchFamily="18" charset="0"/>
              </a:rPr>
              <a:t>When was Class?</a:t>
            </a:r>
            <a:br>
              <a:rPr kumimoji="0" lang="en-GB" altLang="de-DE" sz="1800" b="0"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rPr>
            </a:br>
            <a:r>
              <a:rPr kumimoji="0" lang="en-GB" altLang="de-DE" sz="1800" b="0" i="0" u="none" strike="noStrike" cap="none" normalizeH="0" baseline="0" dirty="0">
                <a:ln>
                  <a:noFill/>
                </a:ln>
                <a:solidFill>
                  <a:schemeClr val="tx1"/>
                </a:solidFill>
                <a:effectLst/>
                <a:latin typeface="Montserrat" panose="00000500000000000000" pitchFamily="2" charset="0"/>
                <a:ea typeface="Times New Roman" panose="02020603050405020304" pitchFamily="18" charset="0"/>
              </a:rPr>
              <a:t>A picture and quote guessing quiz on the intersectional history of classism and capitalism</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2000" b="0" i="0" u="none" strike="noStrike" cap="none" normalizeH="0" baseline="0" dirty="0">
              <a:ln>
                <a:noFill/>
              </a:ln>
              <a:solidFill>
                <a:srgbClr val="0F4761"/>
              </a:solidFill>
              <a:effectLst/>
              <a:latin typeface="Aptos Display" panose="020B00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de-DE" sz="1800" b="1" i="0" u="none" strike="noStrike" cap="none" normalizeH="0" baseline="0" dirty="0">
                <a:ln>
                  <a:noFill/>
                </a:ln>
                <a:solidFill>
                  <a:schemeClr val="tx1"/>
                </a:solidFill>
                <a:effectLst/>
                <a:latin typeface="Aptos Display" panose="020B0004020202020204" pitchFamily="34" charset="0"/>
                <a:ea typeface="Aptos" panose="020B0004020202020204" pitchFamily="34" charset="0"/>
                <a:cs typeface="Times New Roman" panose="02020603050405020304" pitchFamily="18" charset="0"/>
              </a:rPr>
              <a:t>What: </a:t>
            </a:r>
            <a:r>
              <a:rPr kumimoji="0" lang="en-GB" altLang="de-DE" sz="1800" i="0" u="none" strike="noStrike" cap="none" normalizeH="0" baseline="0" dirty="0">
                <a:ln>
                  <a:noFill/>
                </a:ln>
                <a:solidFill>
                  <a:schemeClr val="tx1"/>
                </a:solidFill>
                <a:effectLst/>
                <a:latin typeface="Aptos Display" panose="020B0004020202020204" pitchFamily="34" charset="0"/>
                <a:ea typeface="Aptos" panose="020B0004020202020204" pitchFamily="34" charset="0"/>
                <a:cs typeface="Times New Roman" panose="02020603050405020304" pitchFamily="18" charset="0"/>
              </a:rPr>
              <a:t>Presentation with Quotes, Pictures and Solutions</a:t>
            </a:r>
            <a:r>
              <a:rPr lang="de-DE" altLang="de-DE" sz="800" dirty="0"/>
              <a:t> </a:t>
            </a:r>
            <a:br>
              <a:rPr kumimoji="0" lang="en-GB" altLang="de-DE" sz="18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Times New Roman" panose="02020603050405020304" pitchFamily="18" charset="0"/>
              </a:rPr>
            </a:br>
            <a:br>
              <a:rPr kumimoji="0" lang="en-GB" altLang="de-DE" sz="18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Times New Roman" panose="02020603050405020304" pitchFamily="18" charset="0"/>
              </a:rPr>
            </a:br>
            <a:r>
              <a:rPr kumimoji="0" lang="en-GB" altLang="de-DE" sz="1800" b="1" i="0" u="none" strike="noStrike" cap="none" normalizeH="0" baseline="0" dirty="0">
                <a:ln>
                  <a:noFill/>
                </a:ln>
                <a:solidFill>
                  <a:schemeClr val="tx1"/>
                </a:solidFill>
                <a:effectLst/>
                <a:latin typeface="Aptos Display" panose="020B0004020202020204" pitchFamily="34" charset="0"/>
                <a:ea typeface="Aptos" panose="020B0004020202020204" pitchFamily="34" charset="0"/>
                <a:cs typeface="Times New Roman" panose="02020603050405020304" pitchFamily="18" charset="0"/>
              </a:rPr>
              <a:t>Date:</a:t>
            </a:r>
            <a:r>
              <a:rPr kumimoji="0" lang="en-GB" altLang="de-DE" sz="18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t> 04/2026</a:t>
            </a: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1" i="0" u="none" strike="noStrike" cap="none" normalizeH="0" baseline="0" dirty="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81DCB2AC-738A-0F8F-00D8-3E0BEB9E3014}"/>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1" name="Rectangle 7">
            <a:extLst>
              <a:ext uri="{FF2B5EF4-FFF2-40B4-BE49-F238E27FC236}">
                <a16:creationId xmlns:a16="http://schemas.microsoft.com/office/drawing/2014/main" id="{0168B390-1700-6C8B-CFFE-1BCC6326518D}"/>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79650" algn="l"/>
              </a:tabLst>
              <a:defRPr>
                <a:solidFill>
                  <a:schemeClr val="tx1"/>
                </a:solidFill>
                <a:latin typeface="Arial" panose="020B0604020202020204" pitchFamily="34" charset="0"/>
              </a:defRPr>
            </a:lvl1pPr>
            <a:lvl2pPr eaLnBrk="0" fontAlgn="base" hangingPunct="0">
              <a:spcBef>
                <a:spcPct val="0"/>
              </a:spcBef>
              <a:spcAft>
                <a:spcPct val="0"/>
              </a:spcAft>
              <a:tabLst>
                <a:tab pos="2279650" algn="l"/>
              </a:tabLst>
              <a:defRPr>
                <a:solidFill>
                  <a:schemeClr val="tx1"/>
                </a:solidFill>
                <a:latin typeface="Arial" panose="020B0604020202020204" pitchFamily="34" charset="0"/>
              </a:defRPr>
            </a:lvl2pPr>
            <a:lvl3pPr eaLnBrk="0" fontAlgn="base" hangingPunct="0">
              <a:spcBef>
                <a:spcPct val="0"/>
              </a:spcBef>
              <a:spcAft>
                <a:spcPct val="0"/>
              </a:spcAft>
              <a:tabLst>
                <a:tab pos="2279650" algn="l"/>
              </a:tabLst>
              <a:defRPr>
                <a:solidFill>
                  <a:schemeClr val="tx1"/>
                </a:solidFill>
                <a:latin typeface="Arial" panose="020B0604020202020204" pitchFamily="34" charset="0"/>
              </a:defRPr>
            </a:lvl3pPr>
            <a:lvl4pPr eaLnBrk="0" fontAlgn="base" hangingPunct="0">
              <a:spcBef>
                <a:spcPct val="0"/>
              </a:spcBef>
              <a:spcAft>
                <a:spcPct val="0"/>
              </a:spcAft>
              <a:tabLst>
                <a:tab pos="2279650" algn="l"/>
              </a:tabLst>
              <a:defRPr>
                <a:solidFill>
                  <a:schemeClr val="tx1"/>
                </a:solidFill>
                <a:latin typeface="Arial" panose="020B0604020202020204" pitchFamily="34" charset="0"/>
              </a:defRPr>
            </a:lvl4pPr>
            <a:lvl5pPr eaLnBrk="0" fontAlgn="base" hangingPunct="0">
              <a:spcBef>
                <a:spcPct val="0"/>
              </a:spcBef>
              <a:spcAft>
                <a:spcPct val="0"/>
              </a:spcAft>
              <a:tabLst>
                <a:tab pos="2279650" algn="l"/>
              </a:tabLst>
              <a:defRPr>
                <a:solidFill>
                  <a:schemeClr val="tx1"/>
                </a:solidFill>
                <a:latin typeface="Arial" panose="020B0604020202020204" pitchFamily="34" charset="0"/>
              </a:defRPr>
            </a:lvl5pPr>
            <a:lvl6pPr eaLnBrk="0" fontAlgn="base" hangingPunct="0">
              <a:spcBef>
                <a:spcPct val="0"/>
              </a:spcBef>
              <a:spcAft>
                <a:spcPct val="0"/>
              </a:spcAft>
              <a:tabLst>
                <a:tab pos="2279650" algn="l"/>
              </a:tabLst>
              <a:defRPr>
                <a:solidFill>
                  <a:schemeClr val="tx1"/>
                </a:solidFill>
                <a:latin typeface="Arial" panose="020B0604020202020204" pitchFamily="34" charset="0"/>
              </a:defRPr>
            </a:lvl6pPr>
            <a:lvl7pPr eaLnBrk="0" fontAlgn="base" hangingPunct="0">
              <a:spcBef>
                <a:spcPct val="0"/>
              </a:spcBef>
              <a:spcAft>
                <a:spcPct val="0"/>
              </a:spcAft>
              <a:tabLst>
                <a:tab pos="2279650" algn="l"/>
              </a:tabLst>
              <a:defRPr>
                <a:solidFill>
                  <a:schemeClr val="tx1"/>
                </a:solidFill>
                <a:latin typeface="Arial" panose="020B0604020202020204" pitchFamily="34" charset="0"/>
              </a:defRPr>
            </a:lvl7pPr>
            <a:lvl8pPr eaLnBrk="0" fontAlgn="base" hangingPunct="0">
              <a:spcBef>
                <a:spcPct val="0"/>
              </a:spcBef>
              <a:spcAft>
                <a:spcPct val="0"/>
              </a:spcAft>
              <a:tabLst>
                <a:tab pos="2279650" algn="l"/>
              </a:tabLst>
              <a:defRPr>
                <a:solidFill>
                  <a:schemeClr val="tx1"/>
                </a:solidFill>
                <a:latin typeface="Arial" panose="020B0604020202020204" pitchFamily="34" charset="0"/>
              </a:defRPr>
            </a:lvl8pPr>
            <a:lvl9pPr eaLnBrk="0" fontAlgn="base" hangingPunct="0">
              <a:spcBef>
                <a:spcPct val="0"/>
              </a:spcBef>
              <a:spcAft>
                <a:spcPct val="0"/>
              </a:spcAft>
              <a:tabLst>
                <a:tab pos="22796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279650" algn="l"/>
              </a:tabLst>
            </a:pPr>
            <a:r>
              <a:rPr kumimoji="0" lang="en-GB" altLang="de-DE" sz="18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Times New Roman" panose="02020603050405020304" pitchFamily="18" charset="0"/>
              </a:rPr>
              <a:t>	</a:t>
            </a: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79650" algn="l"/>
              </a:tabLst>
            </a:pPr>
            <a:br>
              <a:rPr kumimoji="0" lang="en-GB" altLang="de-DE" sz="2000" b="0" i="0" u="none" strike="noStrike" cap="none" normalizeH="0" baseline="0" dirty="0">
                <a:ln>
                  <a:noFill/>
                </a:ln>
                <a:solidFill>
                  <a:srgbClr val="BE40F2"/>
                </a:solidFill>
                <a:effectLst/>
                <a:latin typeface="Sporting Grotesque" pitchFamily="50" charset="0"/>
                <a:ea typeface="Times New Roman" panose="02020603050405020304" pitchFamily="18" charset="0"/>
                <a:cs typeface="Times New Roman" panose="02020603050405020304" pitchFamily="18" charset="0"/>
              </a:rPr>
            </a:b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7452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German Peasants’ War(1524 – 1526)</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1036320" y="1630560"/>
            <a:ext cx="5650230" cy="4286249"/>
          </a:xfrm>
        </p:spPr>
        <p:txBody>
          <a:bodyPr anchor="ctr">
            <a:noAutofit/>
          </a:bodyPr>
          <a:lstStyle/>
          <a:p>
            <a:pPr marL="0" indent="0">
              <a:lnSpc>
                <a:spcPct val="107000"/>
              </a:lnSpc>
              <a:spcAft>
                <a:spcPts val="800"/>
              </a:spcAft>
              <a:buNone/>
            </a:pPr>
            <a:r>
              <a:rPr lang="en-US" sz="2400" dirty="0"/>
              <a:t>"</a:t>
            </a:r>
            <a:r>
              <a:rPr lang="en-US" sz="2400" i="1" dirty="0"/>
              <a:t>The root of all thievery are our princes and lords – they claim all creatures as their property: the fish in the water, the birds in the air, the plants on the ground, all must be theirs. But to the poor they say: God has commanded, 'Thou shalt not steal.' Yet they themselves fleece and skin everything that lives. And if a poor man lays hand on the smallest thing, he must hang. And Doctor Liar says 'Amen' to it.”</a:t>
            </a:r>
            <a:endParaRPr lang="en-GB" sz="2400" i="1" kern="100" dirty="0">
              <a:effectLst/>
              <a:latin typeface="Calibri" panose="020F0502020204030204" pitchFamily="34" charset="0"/>
              <a:ea typeface="Aptos" panose="020B0004020202020204" pitchFamily="34" charset="0"/>
              <a:cs typeface="Vrinda" panose="020B0502040204020203" pitchFamily="34" charset="0"/>
            </a:endParaRPr>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Bild, Himmel, Kunst, Person enthält.&#10;&#10;KI-generierte Inhalte können fehlerhaft sein.">
            <a:extLst>
              <a:ext uri="{FF2B5EF4-FFF2-40B4-BE49-F238E27FC236}">
                <a16:creationId xmlns:a16="http://schemas.microsoft.com/office/drawing/2014/main" id="{65C2570F-2D3D-8D66-97C2-BE28AB0BC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962" y="1347731"/>
            <a:ext cx="4380075" cy="4403561"/>
          </a:xfrm>
          <a:prstGeom prst="rect">
            <a:avLst/>
          </a:prstGeom>
        </p:spPr>
      </p:pic>
      <p:sp>
        <p:nvSpPr>
          <p:cNvPr id="7" name="Textfeld 6">
            <a:extLst>
              <a:ext uri="{FF2B5EF4-FFF2-40B4-BE49-F238E27FC236}">
                <a16:creationId xmlns:a16="http://schemas.microsoft.com/office/drawing/2014/main" id="{BC54C945-C4CE-E9BE-B658-29BEA969BF71}"/>
              </a:ext>
            </a:extLst>
          </p:cNvPr>
          <p:cNvSpPr txBox="1"/>
          <p:nvPr/>
        </p:nvSpPr>
        <p:spPr>
          <a:xfrm>
            <a:off x="6126480" y="5705297"/>
            <a:ext cx="6096000" cy="500137"/>
          </a:xfrm>
          <a:prstGeom prst="rect">
            <a:avLst/>
          </a:prstGeom>
          <a:noFill/>
        </p:spPr>
        <p:txBody>
          <a:bodyPr wrap="square" rtlCol="0">
            <a:spAutoFit/>
          </a:bodyPr>
          <a:lstStyle/>
          <a:p>
            <a:pPr algn="ctr"/>
            <a:r>
              <a:rPr lang="en-US" sz="1050" i="1" dirty="0"/>
              <a:t>Episode from the German Peasants' War,</a:t>
            </a:r>
            <a:r>
              <a:rPr lang="en-US" sz="1050" dirty="0"/>
              <a:t> oil on canvas painting by Hermann Eichler, c. 1867.</a:t>
            </a:r>
          </a:p>
          <a:p>
            <a:pPr algn="ctr"/>
            <a:r>
              <a:rPr lang="en-US" sz="800" dirty="0"/>
              <a:t>Belvedere, Vienna. Published under the following license</a:t>
            </a:r>
            <a:r>
              <a:rPr lang="en-US" sz="800" dirty="0">
                <a:solidFill>
                  <a:schemeClr val="accent4"/>
                </a:solidFill>
              </a:rPr>
              <a:t>: </a:t>
            </a:r>
            <a:r>
              <a:rPr lang="en-US" sz="800" dirty="0">
                <a:solidFill>
                  <a:schemeClr val="accent4"/>
                </a:solidFill>
                <a:hlinkClick r:id="rId4">
                  <a:extLst>
                    <a:ext uri="{A12FA001-AC4F-418D-AE19-62706E023703}">
                      <ahyp:hlinkClr xmlns:ahyp="http://schemas.microsoft.com/office/drawing/2018/hyperlinkcolor" val="tx"/>
                    </a:ext>
                  </a:extLst>
                </a:hlinkClick>
              </a:rPr>
              <a:t>Creative Commons Attribution-</a:t>
            </a:r>
            <a:r>
              <a:rPr lang="en-US" sz="800" dirty="0" err="1">
                <a:solidFill>
                  <a:schemeClr val="accent4"/>
                </a:solidFill>
                <a:hlinkClick r:id="rId4">
                  <a:extLst>
                    <a:ext uri="{A12FA001-AC4F-418D-AE19-62706E023703}">
                      <ahyp:hlinkClr xmlns:ahyp="http://schemas.microsoft.com/office/drawing/2018/hyperlinkcolor" val="tx"/>
                    </a:ext>
                  </a:extLst>
                </a:hlinkClick>
              </a:rPr>
              <a:t>ShareAlike</a:t>
            </a:r>
            <a:r>
              <a:rPr lang="en-US" sz="800" dirty="0">
                <a:solidFill>
                  <a:schemeClr val="accent4"/>
                </a:solidFill>
                <a:hlinkClick r:id="rId4">
                  <a:extLst>
                    <a:ext uri="{A12FA001-AC4F-418D-AE19-62706E023703}">
                      <ahyp:hlinkClr xmlns:ahyp="http://schemas.microsoft.com/office/drawing/2018/hyperlinkcolor" val="tx"/>
                    </a:ext>
                  </a:extLst>
                </a:hlinkClick>
              </a:rPr>
              <a:t>.</a:t>
            </a:r>
            <a:endParaRPr lang="en-US" sz="800" dirty="0">
              <a:solidFill>
                <a:schemeClr val="accent4"/>
              </a:solidFill>
            </a:endParaRPr>
          </a:p>
          <a:p>
            <a:pPr algn="ctr"/>
            <a:r>
              <a:rPr lang="en-US" sz="800" dirty="0"/>
              <a:t>https://www.worldhistory.org/image/15227/episode-from-the-german-peasants-war/</a:t>
            </a:r>
          </a:p>
        </p:txBody>
      </p:sp>
    </p:spTree>
    <p:extLst>
      <p:ext uri="{BB962C8B-B14F-4D97-AF65-F5344CB8AC3E}">
        <p14:creationId xmlns:p14="http://schemas.microsoft.com/office/powerpoint/2010/main" val="374315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43302" y="1828800"/>
            <a:ext cx="7111485" cy="4192488"/>
          </a:xfrm>
        </p:spPr>
        <p:txBody>
          <a:bodyPr>
            <a:noAutofit/>
          </a:bodyPr>
          <a:lstStyle/>
          <a:p>
            <a:pPr>
              <a:spcBef>
                <a:spcPts val="1800"/>
              </a:spcBef>
              <a:spcAft>
                <a:spcPts val="1800"/>
              </a:spcAft>
              <a:buClr>
                <a:srgbClr val="BE40F2"/>
              </a:buClr>
              <a:buFont typeface="Wingdings" panose="05000000000000000000" pitchFamily="2" charset="2"/>
              <a:buChar char="§"/>
            </a:pPr>
            <a:r>
              <a:rPr lang="de-DE" sz="2600" b="1" kern="100" dirty="0">
                <a:cs typeface="Calibri" panose="020F0502020204030204" pitchFamily="34" charset="0"/>
              </a:rPr>
              <a:t>Quote</a:t>
            </a:r>
            <a:r>
              <a:rPr lang="de-DE" sz="2600" kern="100" dirty="0">
                <a:cs typeface="Calibri" panose="020F0502020204030204" pitchFamily="34" charset="0"/>
              </a:rPr>
              <a:t>: Thomas Müntzer (Preacher &amp; </a:t>
            </a:r>
            <a:r>
              <a:rPr lang="de-DE" sz="2600" kern="100" dirty="0" err="1">
                <a:cs typeface="Calibri" panose="020F0502020204030204" pitchFamily="34" charset="0"/>
              </a:rPr>
              <a:t>Revolutinary</a:t>
            </a:r>
            <a:r>
              <a:rPr lang="de-DE" sz="2600" kern="100" dirty="0">
                <a:cs typeface="Calibri" panose="020F0502020204030204" pitchFamily="34" charset="0"/>
              </a:rPr>
              <a:t>)</a:t>
            </a:r>
          </a:p>
          <a:p>
            <a:pPr>
              <a:spcBef>
                <a:spcPts val="1800"/>
              </a:spcBef>
              <a:spcAft>
                <a:spcPts val="1800"/>
              </a:spcAft>
              <a:buClr>
                <a:srgbClr val="BE40F2"/>
              </a:buClr>
              <a:buFont typeface="Wingdings" panose="05000000000000000000" pitchFamily="2" charset="2"/>
              <a:buChar char="§"/>
            </a:pPr>
            <a:r>
              <a:rPr lang="en-US" sz="2600" dirty="0"/>
              <a:t>Financing of nobility and church through taxes and levies imposed on peasants; privatization of common land</a:t>
            </a:r>
          </a:p>
          <a:p>
            <a:pPr>
              <a:spcBef>
                <a:spcPts val="1800"/>
              </a:spcBef>
              <a:spcAft>
                <a:spcPts val="1800"/>
              </a:spcAft>
              <a:buClr>
                <a:srgbClr val="BE40F2"/>
              </a:buClr>
              <a:buFont typeface="Wingdings" panose="05000000000000000000" pitchFamily="2" charset="2"/>
              <a:buChar char="§"/>
            </a:pPr>
            <a:r>
              <a:rPr lang="en-US" sz="2600" dirty="0"/>
              <a:t>Peasants organize and loot aristocratic estates</a:t>
            </a:r>
          </a:p>
          <a:p>
            <a:pPr>
              <a:spcBef>
                <a:spcPts val="1800"/>
              </a:spcBef>
              <a:spcAft>
                <a:spcPts val="1800"/>
              </a:spcAft>
              <a:buClr>
                <a:srgbClr val="BE40F2"/>
              </a:buClr>
              <a:buFont typeface="Wingdings" panose="05000000000000000000" pitchFamily="2" charset="2"/>
              <a:buChar char="§"/>
            </a:pPr>
            <a:r>
              <a:rPr lang="de-DE" sz="2600" kern="100" dirty="0">
                <a:cs typeface="Calibri" panose="020F0502020204030204" pitchFamily="34" charset="0"/>
              </a:rPr>
              <a:t>The </a:t>
            </a:r>
            <a:r>
              <a:rPr lang="de-DE" sz="2600" kern="100" dirty="0" err="1">
                <a:cs typeface="Calibri" panose="020F0502020204030204" pitchFamily="34" charset="0"/>
              </a:rPr>
              <a:t>uprising</a:t>
            </a:r>
            <a:r>
              <a:rPr lang="de-DE" sz="2600" kern="100" dirty="0">
                <a:cs typeface="Calibri" panose="020F0502020204030204" pitchFamily="34" charset="0"/>
              </a:rPr>
              <a:t> </a:t>
            </a:r>
            <a:r>
              <a:rPr lang="de-DE" sz="2600" kern="100" dirty="0" err="1">
                <a:cs typeface="Calibri" panose="020F0502020204030204" pitchFamily="34" charset="0"/>
              </a:rPr>
              <a:t>of</a:t>
            </a:r>
            <a:r>
              <a:rPr lang="de-DE" sz="2600" kern="100" dirty="0">
                <a:cs typeface="Calibri" panose="020F0502020204030204" pitchFamily="34" charset="0"/>
              </a:rPr>
              <a:t> 1525 war </a:t>
            </a:r>
            <a:r>
              <a:rPr lang="de-DE" sz="2600" kern="100" dirty="0" err="1">
                <a:cs typeface="Calibri" panose="020F0502020204030204" pitchFamily="34" charset="0"/>
              </a:rPr>
              <a:t>crushed</a:t>
            </a:r>
            <a:r>
              <a:rPr lang="de-DE" sz="2600" kern="100" dirty="0">
                <a:cs typeface="Calibri" panose="020F0502020204030204" pitchFamily="34" charset="0"/>
              </a:rPr>
              <a:t> </a:t>
            </a:r>
            <a:r>
              <a:rPr lang="de-DE" sz="2600" kern="100" dirty="0" err="1">
                <a:cs typeface="Calibri" panose="020F0502020204030204" pitchFamily="34" charset="0"/>
              </a:rPr>
              <a:t>by</a:t>
            </a:r>
            <a:r>
              <a:rPr lang="de-DE" sz="2600" kern="100" dirty="0">
                <a:cs typeface="Calibri" panose="020F0502020204030204" pitchFamily="34" charset="0"/>
              </a:rPr>
              <a:t> </a:t>
            </a:r>
            <a:r>
              <a:rPr lang="de-DE" sz="2600" kern="100" dirty="0" err="1">
                <a:cs typeface="Calibri" panose="020F0502020204030204" pitchFamily="34" charset="0"/>
              </a:rPr>
              <a:t>military</a:t>
            </a:r>
            <a:r>
              <a:rPr lang="de-DE" sz="2600" kern="100" dirty="0">
                <a:cs typeface="Calibri" panose="020F0502020204030204" pitchFamily="34" charset="0"/>
              </a:rPr>
              <a:t> </a:t>
            </a:r>
            <a:r>
              <a:rPr lang="de-DE" sz="2600" kern="100" dirty="0" err="1">
                <a:cs typeface="Calibri" panose="020F0502020204030204" pitchFamily="34" charset="0"/>
              </a:rPr>
              <a:t>force</a:t>
            </a:r>
            <a:endParaRPr lang="de-DE" sz="2600" kern="100" dirty="0">
              <a:cs typeface="Calibri" panose="020F0502020204030204" pitchFamily="34" charset="0"/>
            </a:endParaRPr>
          </a:p>
        </p:txBody>
      </p:sp>
      <p:sp>
        <p:nvSpPr>
          <p:cNvPr id="3" name="Titel 2"/>
          <p:cNvSpPr>
            <a:spLocks noGrp="1"/>
          </p:cNvSpPr>
          <p:nvPr>
            <p:ph type="title"/>
          </p:nvPr>
        </p:nvSpPr>
        <p:spPr>
          <a:xfrm>
            <a:off x="1087748" y="497768"/>
            <a:ext cx="9521203" cy="1143000"/>
          </a:xfrm>
        </p:spPr>
        <p:txBody>
          <a:bodyPr>
            <a:noAutofit/>
          </a:bodyPr>
          <a:lstStyle/>
          <a:p>
            <a:pPr algn="ctr"/>
            <a:r>
              <a:rPr lang="es-ES" dirty="0"/>
              <a:t>German Peasants’ War (1524 – 1526)</a:t>
            </a:r>
            <a:endParaRPr lang="en-US" dirty="0"/>
          </a:p>
        </p:txBody>
      </p:sp>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7" name="Textfeld 6">
            <a:extLst>
              <a:ext uri="{FF2B5EF4-FFF2-40B4-BE49-F238E27FC236}">
                <a16:creationId xmlns:a16="http://schemas.microsoft.com/office/drawing/2014/main" id="{FB4F2893-4608-6676-BD0E-55FAE868C075}"/>
              </a:ext>
            </a:extLst>
          </p:cNvPr>
          <p:cNvSpPr txBox="1"/>
          <p:nvPr/>
        </p:nvSpPr>
        <p:spPr>
          <a:xfrm>
            <a:off x="7413266" y="5166517"/>
            <a:ext cx="4778734" cy="923330"/>
          </a:xfrm>
          <a:prstGeom prst="rect">
            <a:avLst/>
          </a:prstGeom>
          <a:noFill/>
        </p:spPr>
        <p:txBody>
          <a:bodyPr wrap="square" rtlCol="0">
            <a:spAutoFit/>
          </a:bodyPr>
          <a:lstStyle/>
          <a:p>
            <a:pPr algn="ctr"/>
            <a:r>
              <a:rPr lang="en-US" sz="1200" i="1" dirty="0"/>
              <a:t>Episode from the German Peasants' War,</a:t>
            </a:r>
            <a:r>
              <a:rPr lang="en-US" sz="1200" dirty="0"/>
              <a:t> oil on canvas painting by Hermann Eichler, c. 1867.</a:t>
            </a:r>
          </a:p>
          <a:p>
            <a:pPr algn="ctr"/>
            <a:r>
              <a:rPr lang="en-US" sz="1000" dirty="0"/>
              <a:t>Belvedere, Vienna. Published under the following license</a:t>
            </a:r>
            <a:r>
              <a:rPr lang="en-US" sz="1000" dirty="0">
                <a:solidFill>
                  <a:schemeClr val="accent4"/>
                </a:solidFill>
              </a:rPr>
              <a:t>: </a:t>
            </a:r>
            <a:r>
              <a:rPr lang="en-US" sz="1000" dirty="0">
                <a:solidFill>
                  <a:schemeClr val="accent4"/>
                </a:solidFill>
                <a:hlinkClick r:id="rId3">
                  <a:extLst>
                    <a:ext uri="{A12FA001-AC4F-418D-AE19-62706E023703}">
                      <ahyp:hlinkClr xmlns:ahyp="http://schemas.microsoft.com/office/drawing/2018/hyperlinkcolor" val="tx"/>
                    </a:ext>
                  </a:extLst>
                </a:hlinkClick>
              </a:rPr>
              <a:t>Creative Commons Attribution-</a:t>
            </a:r>
            <a:r>
              <a:rPr lang="en-US" sz="1000" dirty="0" err="1">
                <a:solidFill>
                  <a:schemeClr val="accent4"/>
                </a:solidFill>
                <a:hlinkClick r:id="rId3">
                  <a:extLst>
                    <a:ext uri="{A12FA001-AC4F-418D-AE19-62706E023703}">
                      <ahyp:hlinkClr xmlns:ahyp="http://schemas.microsoft.com/office/drawing/2018/hyperlinkcolor" val="tx"/>
                    </a:ext>
                  </a:extLst>
                </a:hlinkClick>
              </a:rPr>
              <a:t>ShareAlike</a:t>
            </a:r>
            <a:r>
              <a:rPr lang="en-US" sz="1000" dirty="0">
                <a:solidFill>
                  <a:schemeClr val="accent4"/>
                </a:solidFill>
                <a:hlinkClick r:id="rId3">
                  <a:extLst>
                    <a:ext uri="{A12FA001-AC4F-418D-AE19-62706E023703}">
                      <ahyp:hlinkClr xmlns:ahyp="http://schemas.microsoft.com/office/drawing/2018/hyperlinkcolor" val="tx"/>
                    </a:ext>
                  </a:extLst>
                </a:hlinkClick>
              </a:rPr>
              <a:t>.</a:t>
            </a:r>
            <a:endParaRPr lang="en-US" sz="1000" dirty="0">
              <a:solidFill>
                <a:schemeClr val="accent4"/>
              </a:solidFill>
            </a:endParaRPr>
          </a:p>
          <a:p>
            <a:pPr algn="ctr"/>
            <a:r>
              <a:rPr lang="en-US" sz="1000" dirty="0"/>
              <a:t>https://www.worldhistory.org/image/15227/episode-from-the-german-peasants-war/</a:t>
            </a:r>
          </a:p>
        </p:txBody>
      </p:sp>
      <p:pic>
        <p:nvPicPr>
          <p:cNvPr id="8" name="Grafik 7" descr="Ein Bild, das Bild, Himmel, Kunst, Person enthält.&#10;&#10;KI-generierte Inhalte können fehlerhaft sein.">
            <a:extLst>
              <a:ext uri="{FF2B5EF4-FFF2-40B4-BE49-F238E27FC236}">
                <a16:creationId xmlns:a16="http://schemas.microsoft.com/office/drawing/2014/main" id="{4BE19B84-D02F-E22B-A8DD-B58C14DD8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154" y="1576373"/>
            <a:ext cx="3570997" cy="3590144"/>
          </a:xfrm>
          <a:prstGeom prst="rect">
            <a:avLst/>
          </a:prstGeom>
        </p:spPr>
      </p:pic>
    </p:spTree>
    <p:extLst>
      <p:ext uri="{BB962C8B-B14F-4D97-AF65-F5344CB8AC3E}">
        <p14:creationId xmlns:p14="http://schemas.microsoft.com/office/powerpoint/2010/main" val="2751757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4AA7-1FCE-2332-7156-640FA4E2ED73}"/>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E64F989C-439B-4E86-D178-F7AD6DA76760}"/>
              </a:ext>
            </a:extLst>
          </p:cNvPr>
          <p:cNvSpPr>
            <a:spLocks noGrp="1"/>
          </p:cNvSpPr>
          <p:nvPr>
            <p:ph type="title"/>
          </p:nvPr>
        </p:nvSpPr>
        <p:spPr>
          <a:xfrm>
            <a:off x="0" y="75627"/>
            <a:ext cx="12047456" cy="1111891"/>
          </a:xfrm>
        </p:spPr>
        <p:txBody>
          <a:bodyPr>
            <a:normAutofit/>
          </a:bodyPr>
          <a:lstStyle/>
          <a:p>
            <a:pPr algn="ctr"/>
            <a:r>
              <a:rPr lang="es-ES" dirty="0"/>
              <a:t>Quilombos (since 17th century)</a:t>
            </a:r>
            <a:endParaRPr lang="de-DE" dirty="0"/>
          </a:p>
        </p:txBody>
      </p:sp>
      <p:cxnSp>
        <p:nvCxnSpPr>
          <p:cNvPr id="13" name="Gerader Verbinder 12">
            <a:extLst>
              <a:ext uri="{FF2B5EF4-FFF2-40B4-BE49-F238E27FC236}">
                <a16:creationId xmlns:a16="http://schemas.microsoft.com/office/drawing/2014/main" id="{ED6FC36B-3551-5AF4-7429-7A65E2A715C0}"/>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814A2351-C19C-FF2B-E31A-E5003327D616}"/>
              </a:ext>
            </a:extLst>
          </p:cNvPr>
          <p:cNvSpPr txBox="1"/>
          <p:nvPr/>
        </p:nvSpPr>
        <p:spPr>
          <a:xfrm>
            <a:off x="7142480" y="2214014"/>
            <a:ext cx="4404884" cy="1200329"/>
          </a:xfrm>
          <a:prstGeom prst="rect">
            <a:avLst/>
          </a:prstGeom>
          <a:noFill/>
        </p:spPr>
        <p:txBody>
          <a:bodyPr wrap="square">
            <a:spAutoFit/>
          </a:bodyPr>
          <a:lstStyle/>
          <a:p>
            <a:r>
              <a:rPr lang="en-US" sz="2400" dirty="0"/>
              <a:t>The </a:t>
            </a:r>
            <a:r>
              <a:rPr lang="en-US" sz="2400" dirty="0" err="1"/>
              <a:t>Quilombolas</a:t>
            </a:r>
            <a:r>
              <a:rPr lang="en-US" sz="2400" dirty="0"/>
              <a:t>' fight since centuries is a fight against racism, against capitalism and for nature.</a:t>
            </a:r>
            <a:endParaRPr lang="en-US" sz="2400" i="1" dirty="0"/>
          </a:p>
        </p:txBody>
      </p:sp>
      <p:pic>
        <p:nvPicPr>
          <p:cNvPr id="5" name="Grafik 4" descr="Ein Bild, das Karte, Text, Atlas enthält.&#10;&#10;KI-generierte Inhalte können fehlerhaft sein.">
            <a:extLst>
              <a:ext uri="{FF2B5EF4-FFF2-40B4-BE49-F238E27FC236}">
                <a16:creationId xmlns:a16="http://schemas.microsoft.com/office/drawing/2014/main" id="{6F3EB5A4-70F1-B671-8B49-A8DB84E5F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79" y="1351487"/>
            <a:ext cx="5094284" cy="4155026"/>
          </a:xfrm>
          <a:prstGeom prst="rect">
            <a:avLst/>
          </a:prstGeom>
        </p:spPr>
      </p:pic>
      <p:sp>
        <p:nvSpPr>
          <p:cNvPr id="2" name="Textfeld 1">
            <a:extLst>
              <a:ext uri="{FF2B5EF4-FFF2-40B4-BE49-F238E27FC236}">
                <a16:creationId xmlns:a16="http://schemas.microsoft.com/office/drawing/2014/main" id="{10C0F72B-A660-22A4-DA1A-DCB2D629EEDC}"/>
              </a:ext>
            </a:extLst>
          </p:cNvPr>
          <p:cNvSpPr txBox="1"/>
          <p:nvPr/>
        </p:nvSpPr>
        <p:spPr>
          <a:xfrm>
            <a:off x="813679" y="5537816"/>
            <a:ext cx="5204656" cy="761747"/>
          </a:xfrm>
          <a:prstGeom prst="rect">
            <a:avLst/>
          </a:prstGeom>
          <a:noFill/>
        </p:spPr>
        <p:txBody>
          <a:bodyPr wrap="square">
            <a:spAutoFit/>
          </a:bodyPr>
          <a:lstStyle/>
          <a:p>
            <a:pPr algn="ctr"/>
            <a:r>
              <a:rPr lang="en-GB" sz="1200" dirty="0"/>
              <a:t>Map of the Captaincy of Pernambuco showing the Quilombo dos Palmares</a:t>
            </a:r>
          </a:p>
          <a:p>
            <a:pPr algn="ctr"/>
            <a:r>
              <a:rPr lang="de-DE" sz="1050" dirty="0">
                <a:solidFill>
                  <a:schemeClr val="accent4"/>
                </a:solidFill>
                <a:hlinkClick r:id="rId4">
                  <a:extLst>
                    <a:ext uri="{A12FA001-AC4F-418D-AE19-62706E023703}">
                      <ahyp:hlinkClr xmlns:ahyp="http://schemas.microsoft.com/office/drawing/2018/hyperlinkcolor" val="tx"/>
                    </a:ext>
                  </a:extLst>
                </a:hlinkClick>
              </a:rPr>
              <a:t>https://commons.wikimedia.org/wiki/File:Mapa_da_Capitania_de_Pernambuco,_com_representa%C3%A7%C3%A3o_do_Quilombo_dos_Palmares_(1647).jpg</a:t>
            </a:r>
            <a:endParaRPr lang="de-DE" sz="1050" dirty="0">
              <a:solidFill>
                <a:schemeClr val="accent4"/>
              </a:solidFill>
            </a:endParaRPr>
          </a:p>
          <a:p>
            <a:pPr algn="ctr"/>
            <a:r>
              <a:rPr lang="de-DE" sz="1050" dirty="0"/>
              <a:t>Public Domain</a:t>
            </a:r>
          </a:p>
        </p:txBody>
      </p:sp>
    </p:spTree>
    <p:extLst>
      <p:ext uri="{BB962C8B-B14F-4D97-AF65-F5344CB8AC3E}">
        <p14:creationId xmlns:p14="http://schemas.microsoft.com/office/powerpoint/2010/main" val="341787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F5F4-7C8F-7E59-01C6-430A15D5966B}"/>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299F7C26-D844-A71A-FC77-833772FBD829}"/>
              </a:ext>
            </a:extLst>
          </p:cNvPr>
          <p:cNvSpPr>
            <a:spLocks noGrp="1"/>
          </p:cNvSpPr>
          <p:nvPr>
            <p:ph type="title"/>
          </p:nvPr>
        </p:nvSpPr>
        <p:spPr>
          <a:xfrm>
            <a:off x="0" y="75627"/>
            <a:ext cx="12047456" cy="1111891"/>
          </a:xfrm>
        </p:spPr>
        <p:txBody>
          <a:bodyPr>
            <a:normAutofit/>
          </a:bodyPr>
          <a:lstStyle/>
          <a:p>
            <a:pPr algn="ctr"/>
            <a:r>
              <a:rPr lang="es-ES" dirty="0"/>
              <a:t>Quilombos (since 17th century)</a:t>
            </a:r>
            <a:endParaRPr lang="de-DE" dirty="0"/>
          </a:p>
        </p:txBody>
      </p:sp>
      <p:cxnSp>
        <p:nvCxnSpPr>
          <p:cNvPr id="13" name="Gerader Verbinder 12">
            <a:extLst>
              <a:ext uri="{FF2B5EF4-FFF2-40B4-BE49-F238E27FC236}">
                <a16:creationId xmlns:a16="http://schemas.microsoft.com/office/drawing/2014/main" id="{A78193DA-5A17-6316-81BD-E6ED4266BF91}"/>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1A1E890D-8F31-D8E9-F5B6-11CD2BE410CF}"/>
              </a:ext>
            </a:extLst>
          </p:cNvPr>
          <p:cNvSpPr txBox="1"/>
          <p:nvPr/>
        </p:nvSpPr>
        <p:spPr>
          <a:xfrm>
            <a:off x="209089" y="1187518"/>
            <a:ext cx="6590972" cy="5232202"/>
          </a:xfrm>
          <a:prstGeom prst="rect">
            <a:avLst/>
          </a:prstGeom>
          <a:noFill/>
        </p:spPr>
        <p:txBody>
          <a:bodyPr wrap="square">
            <a:spAutoFit/>
          </a:bodyPr>
          <a:lstStyle/>
          <a:p>
            <a:pPr marL="342900" lvl="0" indent="-342900" eaLnBrk="0" fontAlgn="base" hangingPunct="0">
              <a:spcBef>
                <a:spcPct val="0"/>
              </a:spcBef>
              <a:spcAft>
                <a:spcPct val="0"/>
              </a:spcAft>
              <a:buFont typeface="Wingdings" panose="05000000000000000000" pitchFamily="2" charset="2"/>
              <a:buChar char="§"/>
            </a:pPr>
            <a:r>
              <a:rPr lang="en-US" altLang="de-DE" sz="2400" dirty="0"/>
              <a:t>Settlements of escaped African slaves and their descendants in Brazil</a:t>
            </a:r>
          </a:p>
          <a:p>
            <a:pPr marL="342900" lvl="0" indent="-342900" eaLnBrk="0" fontAlgn="base" hangingPunct="0">
              <a:spcBef>
                <a:spcPct val="0"/>
              </a:spcBef>
              <a:spcAft>
                <a:spcPct val="0"/>
              </a:spcAft>
              <a:buFont typeface="Wingdings" panose="05000000000000000000" pitchFamily="2" charset="2"/>
              <a:buChar char="§"/>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err="1"/>
              <a:t>Between</a:t>
            </a:r>
            <a:r>
              <a:rPr lang="de-DE" altLang="de-DE" sz="2400" dirty="0"/>
              <a:t> 1.000 and 10.000 </a:t>
            </a:r>
            <a:r>
              <a:rPr lang="de-DE" altLang="de-DE" sz="2400" dirty="0" err="1"/>
              <a:t>Quilombo</a:t>
            </a:r>
            <a:r>
              <a:rPr lang="de-DE" altLang="de-DE" sz="2400" dirty="0"/>
              <a:t> </a:t>
            </a:r>
            <a:r>
              <a:rPr lang="de-DE" altLang="de-DE" sz="2400" dirty="0" err="1"/>
              <a:t>Territories</a:t>
            </a:r>
            <a:endParaRPr lang="de-DE" altLang="de-DE" sz="1400" dirty="0"/>
          </a:p>
          <a:p>
            <a:pPr lvl="0" eaLnBrk="0" fontAlgn="base" hangingPunct="0">
              <a:spcBef>
                <a:spcPct val="0"/>
              </a:spcBef>
              <a:spcAft>
                <a:spcPct val="0"/>
              </a:spcAft>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en-US" altLang="de-DE" sz="2400" dirty="0"/>
              <a:t>many </a:t>
            </a:r>
            <a:r>
              <a:rPr lang="en-US" altLang="de-DE" sz="2400" dirty="0" err="1"/>
              <a:t>quilombola</a:t>
            </a:r>
            <a:r>
              <a:rPr lang="en-US" altLang="de-DE" sz="2400" dirty="0"/>
              <a:t> communities are fighting for land rights, against racism and environmental destruction by corporations and large-scale projects.</a:t>
            </a:r>
          </a:p>
          <a:p>
            <a:pPr marL="342900" lvl="0" indent="-342900" eaLnBrk="0" fontAlgn="base" hangingPunct="0">
              <a:spcBef>
                <a:spcPct val="0"/>
              </a:spcBef>
              <a:spcAft>
                <a:spcPct val="0"/>
              </a:spcAft>
              <a:buFont typeface="Wingdings" panose="05000000000000000000" pitchFamily="2" charset="2"/>
              <a:buChar char="§"/>
            </a:pPr>
            <a:endParaRPr lang="en-US" altLang="de-DE" sz="1400" dirty="0"/>
          </a:p>
          <a:p>
            <a:pPr marL="342900" lvl="0" indent="-342900" eaLnBrk="0" fontAlgn="base" hangingPunct="0">
              <a:spcBef>
                <a:spcPct val="0"/>
              </a:spcBef>
              <a:spcAft>
                <a:spcPct val="0"/>
              </a:spcAft>
              <a:buFont typeface="Wingdings" panose="05000000000000000000" pitchFamily="2" charset="2"/>
              <a:buChar char="§"/>
            </a:pPr>
            <a:r>
              <a:rPr lang="en-US" sz="2400" dirty="0"/>
              <a:t>constitutionally recognized, successfully fighting large-scale projects, preserving and revitalizing culture and self-organization</a:t>
            </a:r>
          </a:p>
          <a:p>
            <a:pPr marL="342900" lvl="0" indent="-342900" eaLnBrk="0" fontAlgn="base" hangingPunct="0">
              <a:spcBef>
                <a:spcPct val="0"/>
              </a:spcBef>
              <a:spcAft>
                <a:spcPct val="0"/>
              </a:spcAft>
              <a:buFont typeface="Wingdings" panose="05000000000000000000" pitchFamily="2" charset="2"/>
              <a:buChar char="§"/>
            </a:pPr>
            <a:endParaRPr lang="en-US" sz="1400" dirty="0"/>
          </a:p>
          <a:p>
            <a:pPr marL="342900" lvl="0" indent="-342900" eaLnBrk="0" fontAlgn="base" hangingPunct="0">
              <a:spcBef>
                <a:spcPct val="0"/>
              </a:spcBef>
              <a:spcAft>
                <a:spcPct val="0"/>
              </a:spcAft>
              <a:buFont typeface="Wingdings" panose="05000000000000000000" pitchFamily="2" charset="2"/>
              <a:buChar char="§"/>
            </a:pPr>
            <a:r>
              <a:rPr lang="en-US" sz="2400" dirty="0" err="1"/>
              <a:t>Interesectional</a:t>
            </a:r>
            <a:r>
              <a:rPr lang="en-US" sz="2400" dirty="0"/>
              <a:t> anticolonial resistance</a:t>
            </a:r>
          </a:p>
          <a:p>
            <a:pPr marL="342900" lvl="0" indent="-342900" eaLnBrk="0" fontAlgn="base" hangingPunct="0">
              <a:spcBef>
                <a:spcPct val="0"/>
              </a:spcBef>
              <a:spcAft>
                <a:spcPct val="0"/>
              </a:spcAft>
              <a:buFont typeface="Wingdings" panose="05000000000000000000" pitchFamily="2" charset="2"/>
              <a:buChar char="§"/>
            </a:pPr>
            <a:endParaRPr lang="de-DE" altLang="de-DE" sz="1400" dirty="0">
              <a:latin typeface="Arial" panose="020B0604020202020204" pitchFamily="34" charset="0"/>
            </a:endParaRPr>
          </a:p>
        </p:txBody>
      </p:sp>
      <p:sp>
        <p:nvSpPr>
          <p:cNvPr id="3" name="Textfeld 2">
            <a:extLst>
              <a:ext uri="{FF2B5EF4-FFF2-40B4-BE49-F238E27FC236}">
                <a16:creationId xmlns:a16="http://schemas.microsoft.com/office/drawing/2014/main" id="{CC206C54-65F6-EC84-06D3-0C8E44039A5E}"/>
              </a:ext>
            </a:extLst>
          </p:cNvPr>
          <p:cNvSpPr txBox="1"/>
          <p:nvPr/>
        </p:nvSpPr>
        <p:spPr>
          <a:xfrm>
            <a:off x="6778255" y="5235812"/>
            <a:ext cx="5204656" cy="1007968"/>
          </a:xfrm>
          <a:prstGeom prst="rect">
            <a:avLst/>
          </a:prstGeom>
          <a:noFill/>
        </p:spPr>
        <p:txBody>
          <a:bodyPr wrap="square">
            <a:spAutoFit/>
          </a:bodyPr>
          <a:lstStyle/>
          <a:p>
            <a:pPr algn="ctr"/>
            <a:r>
              <a:rPr lang="de-DE" sz="1400" dirty="0"/>
              <a:t>Karte des Kapitänsamtes von Pernambuco, die den </a:t>
            </a:r>
            <a:r>
              <a:rPr lang="de-DE" sz="1400" dirty="0" err="1"/>
              <a:t>Quilombo</a:t>
            </a:r>
            <a:r>
              <a:rPr lang="de-DE" sz="1400" dirty="0"/>
              <a:t> dos Palmares zeigt </a:t>
            </a:r>
            <a:r>
              <a:rPr lang="de-DE" sz="1050" dirty="0">
                <a:solidFill>
                  <a:schemeClr val="accent4"/>
                </a:solidFill>
                <a:hlinkClick r:id="rId3">
                  <a:extLst>
                    <a:ext uri="{A12FA001-AC4F-418D-AE19-62706E023703}">
                      <ahyp:hlinkClr xmlns:ahyp="http://schemas.microsoft.com/office/drawing/2018/hyperlinkcolor" val="tx"/>
                    </a:ext>
                  </a:extLst>
                </a:hlinkClick>
              </a:rPr>
              <a:t>https://commons.wikimedia.org/wiki/File:Mapa_da_Capitania_de_Pernambuco,_com_representa%C3%A7%C3%A3o_do_Quilombo_dos_Palmares_(1647).jpg</a:t>
            </a:r>
            <a:endParaRPr lang="de-DE" sz="1050" dirty="0">
              <a:solidFill>
                <a:schemeClr val="accent4"/>
              </a:solidFill>
            </a:endParaRPr>
          </a:p>
          <a:p>
            <a:pPr algn="ctr"/>
            <a:r>
              <a:rPr lang="de-DE" sz="1050" dirty="0"/>
              <a:t>Public Domain</a:t>
            </a:r>
          </a:p>
        </p:txBody>
      </p:sp>
      <p:pic>
        <p:nvPicPr>
          <p:cNvPr id="5" name="Grafik 4" descr="Ein Bild, das Karte, Text, Atlas enthält.&#10;&#10;KI-generierte Inhalte können fehlerhaft sein.">
            <a:extLst>
              <a:ext uri="{FF2B5EF4-FFF2-40B4-BE49-F238E27FC236}">
                <a16:creationId xmlns:a16="http://schemas.microsoft.com/office/drawing/2014/main" id="{5E2D4A1D-4863-922F-ECCF-EEE1F8CAC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714" y="1080786"/>
            <a:ext cx="5117197" cy="4155026"/>
          </a:xfrm>
          <a:prstGeom prst="rect">
            <a:avLst/>
          </a:prstGeom>
        </p:spPr>
      </p:pic>
    </p:spTree>
    <p:extLst>
      <p:ext uri="{BB962C8B-B14F-4D97-AF65-F5344CB8AC3E}">
        <p14:creationId xmlns:p14="http://schemas.microsoft.com/office/powerpoint/2010/main" val="274324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95300" y="2367860"/>
            <a:ext cx="3035300" cy="1861169"/>
          </a:xfrm>
        </p:spPr>
        <p:txBody>
          <a:bodyPr>
            <a:normAutofit fontScale="92500" lnSpcReduction="10000"/>
          </a:bodyPr>
          <a:lstStyle/>
          <a:p>
            <a:pPr marL="0" indent="0">
              <a:lnSpc>
                <a:spcPct val="107000"/>
              </a:lnSpc>
              <a:spcAft>
                <a:spcPts val="800"/>
              </a:spcAft>
              <a:buNone/>
            </a:pPr>
            <a:r>
              <a:rPr lang="en-US" kern="100" dirty="0">
                <a:latin typeface="Calibri" panose="020F0502020204030204" pitchFamily="34" charset="0"/>
                <a:ea typeface="Aptos" panose="020B0004020202020204" pitchFamily="34" charset="0"/>
                <a:cs typeface="Vrinda" panose="020B0502040204020203" pitchFamily="34" charset="0"/>
              </a:rPr>
              <a:t>Coal is becoming the most widely used energy source in Europe.</a:t>
            </a:r>
            <a:endParaRPr lang="en-GB" kern="100" dirty="0">
              <a:latin typeface="Calibri" panose="020F0502020204030204" pitchFamily="34" charset="0"/>
              <a:ea typeface="Aptos" panose="020B0004020202020204" pitchFamily="34" charset="0"/>
              <a:cs typeface="Vrinda" panose="020B0502040204020203" pitchFamily="34" charset="0"/>
            </a:endParaRPr>
          </a:p>
          <a:p>
            <a:pPr algn="ctr">
              <a:buNone/>
            </a:pPr>
            <a:endParaRPr lang="de-DE" sz="3000" dirty="0">
              <a:latin typeface="Cambria" pitchFamily="18" charset="0"/>
            </a:endParaRPr>
          </a:p>
          <a:p>
            <a:pPr algn="ctr">
              <a:buNone/>
            </a:pPr>
            <a:endParaRPr lang="de-DE" sz="3000" dirty="0">
              <a:latin typeface="Cambria" pitchFamily="18" charset="0"/>
            </a:endParaRPr>
          </a:p>
        </p:txBody>
      </p:sp>
      <p:sp>
        <p:nvSpPr>
          <p:cNvPr id="3" name="Titel 2"/>
          <p:cNvSpPr>
            <a:spLocks noGrp="1"/>
          </p:cNvSpPr>
          <p:nvPr>
            <p:ph type="title"/>
          </p:nvPr>
        </p:nvSpPr>
        <p:spPr>
          <a:xfrm>
            <a:off x="1575978" y="343553"/>
            <a:ext cx="9040044" cy="1143000"/>
          </a:xfrm>
        </p:spPr>
        <p:txBody>
          <a:bodyPr>
            <a:normAutofit fontScale="90000"/>
          </a:bodyPr>
          <a:lstStyle/>
          <a:p>
            <a:pPr algn="ctr"/>
            <a:r>
              <a:rPr lang="en-US" dirty="0" err="1"/>
              <a:t>Industrialisation</a:t>
            </a:r>
            <a:r>
              <a:rPr lang="en-US" dirty="0"/>
              <a:t> in Europe (19th century)</a:t>
            </a:r>
          </a:p>
        </p:txBody>
      </p:sp>
      <p:cxnSp>
        <p:nvCxnSpPr>
          <p:cNvPr id="4" name="Gerader Verbinder 3">
            <a:extLst>
              <a:ext uri="{FF2B5EF4-FFF2-40B4-BE49-F238E27FC236}">
                <a16:creationId xmlns:a16="http://schemas.microsoft.com/office/drawing/2014/main" id="{CEBB1B3F-8ADF-F793-3DC7-6A65693026EC}"/>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Bild, Zeichnung, Kunst, Entwurf enthält.&#10;&#10;KI-generierte Inhalte können fehlerhaft sein.">
            <a:extLst>
              <a:ext uri="{FF2B5EF4-FFF2-40B4-BE49-F238E27FC236}">
                <a16:creationId xmlns:a16="http://schemas.microsoft.com/office/drawing/2014/main" id="{5C6DD244-8757-2823-D7AA-452E936A1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706" y="1826260"/>
            <a:ext cx="8200761" cy="3418840"/>
          </a:xfrm>
          <a:prstGeom prst="rect">
            <a:avLst/>
          </a:prstGeom>
        </p:spPr>
      </p:pic>
      <p:sp>
        <p:nvSpPr>
          <p:cNvPr id="5" name="Textfeld 4">
            <a:extLst>
              <a:ext uri="{FF2B5EF4-FFF2-40B4-BE49-F238E27FC236}">
                <a16:creationId xmlns:a16="http://schemas.microsoft.com/office/drawing/2014/main" id="{4F808523-523C-9846-FA8E-C4DCF1C2C033}"/>
              </a:ext>
            </a:extLst>
          </p:cNvPr>
          <p:cNvSpPr txBox="1"/>
          <p:nvPr/>
        </p:nvSpPr>
        <p:spPr>
          <a:xfrm>
            <a:off x="3915477" y="5296616"/>
            <a:ext cx="7713218" cy="646331"/>
          </a:xfrm>
          <a:prstGeom prst="rect">
            <a:avLst/>
          </a:prstGeom>
          <a:noFill/>
        </p:spPr>
        <p:txBody>
          <a:bodyPr wrap="square" rtlCol="0">
            <a:spAutoFit/>
          </a:bodyPr>
          <a:lstStyle/>
          <a:p>
            <a:pPr algn="ctr"/>
            <a:r>
              <a:rPr lang="de-DE" sz="1200" dirty="0"/>
              <a:t>BASF Ludwigshafen </a:t>
            </a:r>
            <a:r>
              <a:rPr lang="de-DE" sz="1200" dirty="0" err="1"/>
              <a:t>site</a:t>
            </a:r>
            <a:r>
              <a:rPr lang="de-DE" sz="1200" dirty="0"/>
              <a:t> 1881 – von BASF</a:t>
            </a:r>
          </a:p>
          <a:p>
            <a:pPr algn="ctr"/>
            <a:r>
              <a:rPr lang="de-DE" sz="1200" dirty="0"/>
              <a:t>Veröffentlich unter </a:t>
            </a:r>
            <a:r>
              <a:rPr lang="de-DE" sz="1200" dirty="0">
                <a:solidFill>
                  <a:schemeClr val="accent4"/>
                </a:solidFill>
                <a:hlinkClick r:id="rId4">
                  <a:extLst>
                    <a:ext uri="{A12FA001-AC4F-418D-AE19-62706E023703}">
                      <ahyp:hlinkClr xmlns:ahyp="http://schemas.microsoft.com/office/drawing/2018/hyperlinkcolor" val="tx"/>
                    </a:ext>
                  </a:extLst>
                </a:hlinkClick>
              </a:rPr>
              <a:t>CC BY-NC-ND 2.0 Lizenz</a:t>
            </a:r>
            <a:endParaRPr lang="de-DE" sz="1200" dirty="0">
              <a:solidFill>
                <a:schemeClr val="accent4"/>
              </a:solidFill>
            </a:endParaRPr>
          </a:p>
          <a:p>
            <a:pPr algn="ctr"/>
            <a:r>
              <a:rPr lang="de-DE" sz="1200" dirty="0"/>
              <a:t>https://www.flickr.com/photos/basf/5509563806/</a:t>
            </a:r>
          </a:p>
        </p:txBody>
      </p:sp>
    </p:spTree>
    <p:extLst>
      <p:ext uri="{BB962C8B-B14F-4D97-AF65-F5344CB8AC3E}">
        <p14:creationId xmlns:p14="http://schemas.microsoft.com/office/powerpoint/2010/main" val="99048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88758" y="1602531"/>
            <a:ext cx="7624482" cy="4380520"/>
          </a:xfrm>
        </p:spPr>
        <p:txBody>
          <a:bodyPr>
            <a:normAutofit/>
          </a:bodyPr>
          <a:lstStyle/>
          <a:p>
            <a:pPr>
              <a:spcBef>
                <a:spcPts val="1200"/>
              </a:spcBef>
              <a:spcAft>
                <a:spcPts val="1200"/>
              </a:spcAft>
              <a:buClr>
                <a:srgbClr val="BE40F2"/>
              </a:buClr>
              <a:buFont typeface="Wingdings" panose="05000000000000000000" pitchFamily="2" charset="2"/>
              <a:buChar char="§"/>
            </a:pPr>
            <a:r>
              <a:rPr lang="en-US" kern="100" dirty="0">
                <a:latin typeface="Calibri" panose="020F0502020204030204" pitchFamily="34" charset="0"/>
                <a:cs typeface="Calibri" panose="020F0502020204030204" pitchFamily="34" charset="0"/>
              </a:rPr>
              <a:t>Beginning of industrial capitalism: production in large factories</a:t>
            </a:r>
          </a:p>
          <a:p>
            <a:pPr>
              <a:spcBef>
                <a:spcPts val="1200"/>
              </a:spcBef>
              <a:spcAft>
                <a:spcPts val="1200"/>
              </a:spcAft>
              <a:buClr>
                <a:srgbClr val="BE40F2"/>
              </a:buClr>
              <a:buFont typeface="Wingdings" panose="05000000000000000000" pitchFamily="2" charset="2"/>
              <a:buChar char="§"/>
            </a:pPr>
            <a:r>
              <a:rPr lang="en-US" kern="100" dirty="0">
                <a:latin typeface="Calibri" panose="020F0502020204030204" pitchFamily="34" charset="0"/>
                <a:cs typeface="Calibri" panose="020F0502020204030204" pitchFamily="34" charset="0"/>
              </a:rPr>
              <a:t>Coal is used for energy production</a:t>
            </a:r>
          </a:p>
          <a:p>
            <a:pPr>
              <a:spcBef>
                <a:spcPts val="1200"/>
              </a:spcBef>
              <a:spcAft>
                <a:spcPts val="1200"/>
              </a:spcAft>
              <a:buClr>
                <a:srgbClr val="BE40F2"/>
              </a:buClr>
              <a:buFont typeface="Wingdings" panose="05000000000000000000" pitchFamily="2" charset="2"/>
              <a:buChar char="§"/>
            </a:pPr>
            <a:r>
              <a:rPr lang="en-US" kern="100" dirty="0">
                <a:latin typeface="Calibri" panose="020F0502020204030204" pitchFamily="34" charset="0"/>
                <a:cs typeface="Calibri" panose="020F0502020204030204" pitchFamily="34" charset="0"/>
              </a:rPr>
              <a:t>Exploitation of workers and the non-human environment</a:t>
            </a:r>
          </a:p>
          <a:p>
            <a:pPr>
              <a:spcBef>
                <a:spcPts val="1200"/>
              </a:spcBef>
              <a:spcAft>
                <a:spcPts val="1200"/>
              </a:spcAft>
              <a:buClr>
                <a:srgbClr val="BE40F2"/>
              </a:buClr>
              <a:buFont typeface="Wingdings" panose="05000000000000000000" pitchFamily="2" charset="2"/>
              <a:buChar char="§"/>
            </a:pPr>
            <a:r>
              <a:rPr lang="en-US" kern="100" dirty="0">
                <a:latin typeface="Calibri" panose="020F0502020204030204" pitchFamily="34" charset="0"/>
                <a:cs typeface="Calibri" panose="020F0502020204030204" pitchFamily="34" charset="0"/>
              </a:rPr>
              <a:t>Sickening living conditions in workers' </a:t>
            </a:r>
            <a:r>
              <a:rPr lang="en-US" kern="100" dirty="0" err="1">
                <a:latin typeface="Calibri" panose="020F0502020204030204" pitchFamily="34" charset="0"/>
                <a:cs typeface="Calibri" panose="020F0502020204030204" pitchFamily="34" charset="0"/>
              </a:rPr>
              <a:t>neighbourhoods</a:t>
            </a:r>
            <a:endParaRPr lang="de-DE" kern="100" dirty="0">
              <a:latin typeface="Calibri" panose="020F0502020204030204" pitchFamily="34" charset="0"/>
              <a:cs typeface="Calibri" panose="020F0502020204030204" pitchFamily="34" charset="0"/>
            </a:endParaRPr>
          </a:p>
          <a:p>
            <a:pPr>
              <a:buClr>
                <a:srgbClr val="BE40F2"/>
              </a:buClr>
              <a:buFont typeface="Wingdings" panose="05000000000000000000" pitchFamily="2" charset="2"/>
              <a:buChar char="§"/>
            </a:pPr>
            <a:r>
              <a:rPr lang="en-US" dirty="0"/>
              <a:t>Emissions </a:t>
            </a:r>
            <a:r>
              <a:rPr lang="en-US" dirty="0" err="1"/>
              <a:t>rised</a:t>
            </a:r>
            <a:r>
              <a:rPr lang="en-US" dirty="0"/>
              <a:t> since then</a:t>
            </a:r>
            <a:endParaRPr lang="en-US" sz="2800" dirty="0"/>
          </a:p>
        </p:txBody>
      </p:sp>
      <p:sp>
        <p:nvSpPr>
          <p:cNvPr id="3" name="Titel 2"/>
          <p:cNvSpPr>
            <a:spLocks noGrp="1"/>
          </p:cNvSpPr>
          <p:nvPr>
            <p:ph type="title"/>
          </p:nvPr>
        </p:nvSpPr>
        <p:spPr>
          <a:xfrm>
            <a:off x="1102111" y="362594"/>
            <a:ext cx="9521203" cy="1143000"/>
          </a:xfrm>
        </p:spPr>
        <p:txBody>
          <a:bodyPr>
            <a:noAutofit/>
          </a:bodyPr>
          <a:lstStyle/>
          <a:p>
            <a:pPr algn="ctr"/>
            <a:r>
              <a:rPr lang="de-DE" dirty="0" err="1"/>
              <a:t>Industrialisation</a:t>
            </a:r>
            <a:r>
              <a:rPr lang="de-DE" dirty="0"/>
              <a:t> </a:t>
            </a:r>
            <a:r>
              <a:rPr lang="de-DE" dirty="0" err="1"/>
              <a:t>since</a:t>
            </a:r>
            <a:r>
              <a:rPr lang="de-DE" dirty="0"/>
              <a:t> 1765</a:t>
            </a:r>
            <a:endParaRPr lang="en-US" dirty="0"/>
          </a:p>
        </p:txBody>
      </p:sp>
      <p:sp>
        <p:nvSpPr>
          <p:cNvPr id="5" name="Textfeld 4"/>
          <p:cNvSpPr txBox="1"/>
          <p:nvPr/>
        </p:nvSpPr>
        <p:spPr>
          <a:xfrm>
            <a:off x="7780941" y="4178251"/>
            <a:ext cx="3907692" cy="1077218"/>
          </a:xfrm>
          <a:prstGeom prst="rect">
            <a:avLst/>
          </a:prstGeom>
          <a:noFill/>
        </p:spPr>
        <p:txBody>
          <a:bodyPr wrap="square" rtlCol="0">
            <a:spAutoFit/>
          </a:bodyPr>
          <a:lstStyle/>
          <a:p>
            <a:pPr algn="ctr"/>
            <a:r>
              <a:rPr lang="de-DE" sz="1600" dirty="0"/>
              <a:t>BASF Ludwigshafen </a:t>
            </a:r>
            <a:r>
              <a:rPr lang="de-DE" sz="1600" dirty="0" err="1"/>
              <a:t>site</a:t>
            </a:r>
            <a:r>
              <a:rPr lang="de-DE" sz="1600" dirty="0"/>
              <a:t> 1881 – von BASF</a:t>
            </a:r>
          </a:p>
          <a:p>
            <a:pPr algn="ctr"/>
            <a:r>
              <a:rPr lang="de-DE" sz="1600" dirty="0"/>
              <a:t>Veröffentlich unter </a:t>
            </a:r>
            <a:r>
              <a:rPr lang="de-DE" sz="1600" dirty="0">
                <a:solidFill>
                  <a:schemeClr val="accent4"/>
                </a:solidFill>
                <a:hlinkClick r:id="rId3">
                  <a:extLst>
                    <a:ext uri="{A12FA001-AC4F-418D-AE19-62706E023703}">
                      <ahyp:hlinkClr xmlns:ahyp="http://schemas.microsoft.com/office/drawing/2018/hyperlinkcolor" val="tx"/>
                    </a:ext>
                  </a:extLst>
                </a:hlinkClick>
              </a:rPr>
              <a:t>CC BY-NC-ND 2.0 Lizenz</a:t>
            </a:r>
            <a:endParaRPr lang="de-DE" sz="1600" dirty="0">
              <a:solidFill>
                <a:schemeClr val="accent4"/>
              </a:solidFill>
            </a:endParaRPr>
          </a:p>
          <a:p>
            <a:pPr algn="ctr"/>
            <a:r>
              <a:rPr lang="de-DE" sz="1600" dirty="0"/>
              <a:t>https://www.flickr.com/photos/basf/5509563806/</a:t>
            </a:r>
          </a:p>
        </p:txBody>
      </p:sp>
      <p:cxnSp>
        <p:nvCxnSpPr>
          <p:cNvPr id="7" name="Gerader Verbinder 6">
            <a:extLst>
              <a:ext uri="{FF2B5EF4-FFF2-40B4-BE49-F238E27FC236}">
                <a16:creationId xmlns:a16="http://schemas.microsoft.com/office/drawing/2014/main" id="{5351BE11-FF4B-9DC2-2CF3-D1D07FE0DEE4}"/>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9" name="Grafik 8" descr="Ein Bild, das Bild, Zeichnung, Kunst, Entwurf enthält.&#10;&#10;KI-generierte Inhalte können fehlerhaft sein.">
            <a:extLst>
              <a:ext uri="{FF2B5EF4-FFF2-40B4-BE49-F238E27FC236}">
                <a16:creationId xmlns:a16="http://schemas.microsoft.com/office/drawing/2014/main" id="{5118B55A-441A-4E4B-903F-8135835F7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482" y="1983403"/>
            <a:ext cx="4411583" cy="1717039"/>
          </a:xfrm>
          <a:prstGeom prst="rect">
            <a:avLst/>
          </a:prstGeom>
        </p:spPr>
      </p:pic>
    </p:spTree>
    <p:extLst>
      <p:ext uri="{BB962C8B-B14F-4D97-AF65-F5344CB8AC3E}">
        <p14:creationId xmlns:p14="http://schemas.microsoft.com/office/powerpoint/2010/main" val="715196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631C5-7AF4-565F-A114-BF79A56298D2}"/>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37051D5C-183B-428A-5F89-5D3DA50717A1}"/>
              </a:ext>
            </a:extLst>
          </p:cNvPr>
          <p:cNvSpPr txBox="1"/>
          <p:nvPr/>
        </p:nvSpPr>
        <p:spPr>
          <a:xfrm>
            <a:off x="608428" y="5632384"/>
            <a:ext cx="6539781" cy="523220"/>
          </a:xfrm>
          <a:prstGeom prst="rect">
            <a:avLst/>
          </a:prstGeom>
          <a:noFill/>
        </p:spPr>
        <p:txBody>
          <a:bodyPr wrap="square">
            <a:spAutoFit/>
          </a:bodyPr>
          <a:lstStyle/>
          <a:p>
            <a:r>
              <a:rPr lang="de-DE" sz="1400" dirty="0">
                <a:solidFill>
                  <a:schemeClr val="accent4"/>
                </a:solidFill>
                <a:hlinkClick r:id="rId3">
                  <a:extLst>
                    <a:ext uri="{A12FA001-AC4F-418D-AE19-62706E023703}">
                      <ahyp:hlinkClr xmlns:ahyp="http://schemas.microsoft.com/office/drawing/2018/hyperlinkcolor" val="tx"/>
                    </a:ext>
                  </a:extLst>
                </a:hlinkClick>
              </a:rPr>
              <a:t>https://picryl.com/media/framebreaking-1812-9b84c2</a:t>
            </a:r>
            <a:endParaRPr lang="de-DE" sz="1400" dirty="0">
              <a:solidFill>
                <a:schemeClr val="accent4"/>
              </a:solidFill>
            </a:endParaRPr>
          </a:p>
          <a:p>
            <a:r>
              <a:rPr lang="de-DE" sz="1400" dirty="0"/>
              <a:t>Public Domain Image</a:t>
            </a:r>
          </a:p>
        </p:txBody>
      </p:sp>
      <p:sp>
        <p:nvSpPr>
          <p:cNvPr id="12" name="Titel 1">
            <a:extLst>
              <a:ext uri="{FF2B5EF4-FFF2-40B4-BE49-F238E27FC236}">
                <a16:creationId xmlns:a16="http://schemas.microsoft.com/office/drawing/2014/main" id="{76D59076-06DE-145B-7FF5-EE8BAF77971F}"/>
              </a:ext>
            </a:extLst>
          </p:cNvPr>
          <p:cNvSpPr>
            <a:spLocks noGrp="1"/>
          </p:cNvSpPr>
          <p:nvPr>
            <p:ph type="title"/>
          </p:nvPr>
        </p:nvSpPr>
        <p:spPr>
          <a:xfrm>
            <a:off x="0" y="75627"/>
            <a:ext cx="12047456" cy="1111891"/>
          </a:xfrm>
        </p:spPr>
        <p:txBody>
          <a:bodyPr>
            <a:normAutofit/>
          </a:bodyPr>
          <a:lstStyle/>
          <a:p>
            <a:pPr algn="ctr"/>
            <a:r>
              <a:rPr lang="es-ES" dirty="0"/>
              <a:t>machine destruction movements </a:t>
            </a:r>
            <a:r>
              <a:rPr lang="es-ES" sz="3600" dirty="0"/>
              <a:t>(early 19th century)</a:t>
            </a:r>
            <a:endParaRPr lang="de-DE" dirty="0"/>
          </a:p>
        </p:txBody>
      </p:sp>
      <p:cxnSp>
        <p:nvCxnSpPr>
          <p:cNvPr id="13" name="Gerader Verbinder 12">
            <a:extLst>
              <a:ext uri="{FF2B5EF4-FFF2-40B4-BE49-F238E27FC236}">
                <a16:creationId xmlns:a16="http://schemas.microsoft.com/office/drawing/2014/main" id="{7D5ED7B6-6E93-62FB-2334-53D181375859}"/>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123A08CE-0DA5-DAFD-1701-A5243C3948EF}"/>
              </a:ext>
            </a:extLst>
          </p:cNvPr>
          <p:cNvSpPr txBox="1"/>
          <p:nvPr/>
        </p:nvSpPr>
        <p:spPr>
          <a:xfrm>
            <a:off x="6290177" y="1449667"/>
            <a:ext cx="5070787" cy="2893100"/>
          </a:xfrm>
          <a:prstGeom prst="rect">
            <a:avLst/>
          </a:prstGeom>
          <a:noFill/>
        </p:spPr>
        <p:txBody>
          <a:bodyPr wrap="square">
            <a:spAutoFit/>
          </a:bodyPr>
          <a:lstStyle/>
          <a:p>
            <a:r>
              <a:rPr lang="de-DE" sz="2600" dirty="0"/>
              <a:t>Workers </a:t>
            </a:r>
            <a:r>
              <a:rPr lang="en-AU" sz="2600" dirty="0"/>
              <a:t>destroy machines </a:t>
            </a:r>
            <a:r>
              <a:rPr lang="en-US" sz="2600" dirty="0"/>
              <a:t>or newly built factories to </a:t>
            </a:r>
            <a:r>
              <a:rPr lang="en-US" sz="2600" dirty="0" err="1"/>
              <a:t>preven</a:t>
            </a:r>
            <a:r>
              <a:rPr lang="en-US" sz="2600" dirty="0"/>
              <a:t> manufacturers from replacing skilled workers with unskilled </a:t>
            </a:r>
            <a:r>
              <a:rPr lang="en-US" sz="2600" dirty="0" err="1"/>
              <a:t>labour</a:t>
            </a:r>
            <a:r>
              <a:rPr lang="en-US" sz="2600" dirty="0"/>
              <a:t>, or to protest against deteriorating pay and working conditions.</a:t>
            </a:r>
            <a:endParaRPr lang="de-DE" sz="2600" dirty="0"/>
          </a:p>
        </p:txBody>
      </p:sp>
      <p:pic>
        <p:nvPicPr>
          <p:cNvPr id="6" name="Inhaltsplatzhalter 5" descr="Ein Bild, das Entwurf, Zeichnung, Kunst, Lineart enthält.&#10;&#10;KI-generierte Inhalte können fehlerhaft sein.">
            <a:extLst>
              <a:ext uri="{FF2B5EF4-FFF2-40B4-BE49-F238E27FC236}">
                <a16:creationId xmlns:a16="http://schemas.microsoft.com/office/drawing/2014/main" id="{CCAEE18D-9662-1832-0747-370A7635197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8428" y="1053798"/>
            <a:ext cx="4995257" cy="4351338"/>
          </a:xfrm>
        </p:spPr>
      </p:pic>
    </p:spTree>
    <p:extLst>
      <p:ext uri="{BB962C8B-B14F-4D97-AF65-F5344CB8AC3E}">
        <p14:creationId xmlns:p14="http://schemas.microsoft.com/office/powerpoint/2010/main" val="121050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D64E6-BE7A-E049-E087-CAA406110CBA}"/>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D1BF1E99-269C-C205-6EC7-F55DCA4A5D8D}"/>
              </a:ext>
            </a:extLst>
          </p:cNvPr>
          <p:cNvSpPr txBox="1"/>
          <p:nvPr/>
        </p:nvSpPr>
        <p:spPr>
          <a:xfrm>
            <a:off x="7827179" y="5195228"/>
            <a:ext cx="4220277" cy="523220"/>
          </a:xfrm>
          <a:prstGeom prst="rect">
            <a:avLst/>
          </a:prstGeom>
          <a:noFill/>
        </p:spPr>
        <p:txBody>
          <a:bodyPr wrap="square">
            <a:spAutoFit/>
          </a:bodyPr>
          <a:lstStyle/>
          <a:p>
            <a:r>
              <a:rPr lang="de-DE" sz="1400" dirty="0">
                <a:solidFill>
                  <a:schemeClr val="accent4"/>
                </a:solidFill>
                <a:hlinkClick r:id="rId3">
                  <a:extLst>
                    <a:ext uri="{A12FA001-AC4F-418D-AE19-62706E023703}">
                      <ahyp:hlinkClr xmlns:ahyp="http://schemas.microsoft.com/office/drawing/2018/hyperlinkcolor" val="tx"/>
                    </a:ext>
                  </a:extLst>
                </a:hlinkClick>
              </a:rPr>
              <a:t>https://picryl.com/media/framebreaking-1812-9b84c2</a:t>
            </a:r>
            <a:endParaRPr lang="de-DE" sz="1400" dirty="0">
              <a:solidFill>
                <a:schemeClr val="accent4"/>
              </a:solidFill>
            </a:endParaRPr>
          </a:p>
          <a:p>
            <a:r>
              <a:rPr lang="de-DE" sz="1400" dirty="0"/>
              <a:t>Public Domain Image</a:t>
            </a:r>
          </a:p>
        </p:txBody>
      </p:sp>
      <p:sp>
        <p:nvSpPr>
          <p:cNvPr id="12" name="Titel 1">
            <a:extLst>
              <a:ext uri="{FF2B5EF4-FFF2-40B4-BE49-F238E27FC236}">
                <a16:creationId xmlns:a16="http://schemas.microsoft.com/office/drawing/2014/main" id="{B9FDA6E7-BCB0-D310-61A7-60A19B1A1B72}"/>
              </a:ext>
            </a:extLst>
          </p:cNvPr>
          <p:cNvSpPr>
            <a:spLocks noGrp="1"/>
          </p:cNvSpPr>
          <p:nvPr>
            <p:ph type="title"/>
          </p:nvPr>
        </p:nvSpPr>
        <p:spPr>
          <a:xfrm>
            <a:off x="0" y="75627"/>
            <a:ext cx="12047456" cy="1111891"/>
          </a:xfrm>
        </p:spPr>
        <p:txBody>
          <a:bodyPr>
            <a:normAutofit fontScale="90000"/>
          </a:bodyPr>
          <a:lstStyle/>
          <a:p>
            <a:pPr algn="ctr"/>
            <a:r>
              <a:rPr lang="es-ES" dirty="0"/>
              <a:t>machine destruction movements (early 19th century)</a:t>
            </a:r>
            <a:endParaRPr lang="de-DE" dirty="0"/>
          </a:p>
        </p:txBody>
      </p:sp>
      <p:cxnSp>
        <p:nvCxnSpPr>
          <p:cNvPr id="13" name="Gerader Verbinder 12">
            <a:extLst>
              <a:ext uri="{FF2B5EF4-FFF2-40B4-BE49-F238E27FC236}">
                <a16:creationId xmlns:a16="http://schemas.microsoft.com/office/drawing/2014/main" id="{6468BA8F-9F1D-AD57-BE78-8DC98CFC4DBC}"/>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1E3C6359-0860-7628-952E-52B119646D41}"/>
              </a:ext>
            </a:extLst>
          </p:cNvPr>
          <p:cNvSpPr txBox="1"/>
          <p:nvPr/>
        </p:nvSpPr>
        <p:spPr>
          <a:xfrm>
            <a:off x="348343" y="1286465"/>
            <a:ext cx="7453162" cy="4278094"/>
          </a:xfrm>
          <a:prstGeom prst="rect">
            <a:avLst/>
          </a:prstGeom>
          <a:noFill/>
        </p:spPr>
        <p:txBody>
          <a:bodyPr wrap="square">
            <a:spAutoFit/>
          </a:bodyPr>
          <a:lstStyle/>
          <a:p>
            <a:pPr marL="342900" lvl="0" indent="-342900" eaLnBrk="0" fontAlgn="base" hangingPunct="0">
              <a:spcBef>
                <a:spcPct val="0"/>
              </a:spcBef>
              <a:spcAft>
                <a:spcPct val="0"/>
              </a:spcAft>
              <a:buFont typeface="Wingdings" panose="05000000000000000000" pitchFamily="2" charset="2"/>
              <a:buChar char="§"/>
            </a:pPr>
            <a:r>
              <a:rPr lang="de-DE" altLang="de-DE" sz="2400" dirty="0" err="1">
                <a:latin typeface="Arial" panose="020B0604020202020204" pitchFamily="34" charset="0"/>
              </a:rPr>
              <a:t>protests</a:t>
            </a:r>
            <a:r>
              <a:rPr lang="de-DE" altLang="de-DE" sz="2400" dirty="0">
                <a:latin typeface="Arial" panose="020B0604020202020204" pitchFamily="34" charset="0"/>
              </a:rPr>
              <a:t> </a:t>
            </a:r>
            <a:r>
              <a:rPr lang="de-DE" altLang="de-DE" sz="2400" dirty="0" err="1">
                <a:latin typeface="Arial" panose="020B0604020202020204" pitchFamily="34" charset="0"/>
              </a:rPr>
              <a:t>against</a:t>
            </a:r>
            <a:r>
              <a:rPr lang="de-DE" altLang="de-DE" sz="2400" dirty="0">
                <a:latin typeface="Arial" panose="020B0604020202020204" pitchFamily="34" charset="0"/>
              </a:rPr>
              <a:t> </a:t>
            </a:r>
            <a:r>
              <a:rPr lang="de-DE" altLang="de-DE" sz="2400" dirty="0" err="1">
                <a:latin typeface="Arial" panose="020B0604020202020204" pitchFamily="34" charset="0"/>
              </a:rPr>
              <a:t>industrialization</a:t>
            </a:r>
            <a:r>
              <a:rPr lang="de-DE" altLang="de-DE" sz="2400" dirty="0">
                <a:latin typeface="Arial" panose="020B0604020202020204" pitchFamily="34" charset="0"/>
              </a:rPr>
              <a:t> in Europe</a:t>
            </a:r>
          </a:p>
          <a:p>
            <a:pPr lvl="0" eaLnBrk="0" fontAlgn="base" hangingPunct="0">
              <a:spcBef>
                <a:spcPct val="0"/>
              </a:spcBef>
              <a:spcAft>
                <a:spcPct val="0"/>
              </a:spcAft>
            </a:pPr>
            <a:endParaRPr lang="de-DE" altLang="de-DE" sz="1400" dirty="0">
              <a:latin typeface="Arial" panose="020B0604020202020204" pitchFamily="34" charset="0"/>
            </a:endParaRPr>
          </a:p>
          <a:p>
            <a:pPr marL="342900" lvl="0" indent="-342900" eaLnBrk="0" fontAlgn="base" hangingPunct="0">
              <a:spcBef>
                <a:spcPct val="0"/>
              </a:spcBef>
              <a:spcAft>
                <a:spcPct val="0"/>
              </a:spcAft>
              <a:buFont typeface="Wingdings" panose="05000000000000000000" pitchFamily="2" charset="2"/>
              <a:buChar char="§"/>
            </a:pPr>
            <a:r>
              <a:rPr lang="de-DE" altLang="de-DE" sz="2400" dirty="0">
                <a:latin typeface="Arial" panose="020B0604020202020204" pitchFamily="34" charset="0"/>
              </a:rPr>
              <a:t>Workers </a:t>
            </a:r>
            <a:r>
              <a:rPr lang="de-DE" altLang="de-DE" sz="2400" dirty="0" err="1">
                <a:latin typeface="Arial" panose="020B0604020202020204" pitchFamily="34" charset="0"/>
              </a:rPr>
              <a:t>destroyed</a:t>
            </a:r>
            <a:r>
              <a:rPr lang="de-DE" altLang="de-DE" sz="2400" dirty="0">
                <a:latin typeface="Arial" panose="020B0604020202020204" pitchFamily="34" charset="0"/>
              </a:rPr>
              <a:t> </a:t>
            </a:r>
            <a:r>
              <a:rPr lang="de-DE" altLang="de-DE" sz="2400" dirty="0" err="1">
                <a:latin typeface="Arial" panose="020B0604020202020204" pitchFamily="34" charset="0"/>
              </a:rPr>
              <a:t>machines</a:t>
            </a:r>
            <a:r>
              <a:rPr lang="de-DE" altLang="de-DE" sz="2400" dirty="0">
                <a:latin typeface="Arial" panose="020B0604020202020204" pitchFamily="34" charset="0"/>
              </a:rPr>
              <a:t> </a:t>
            </a:r>
            <a:r>
              <a:rPr lang="de-DE" altLang="de-DE" sz="2400" dirty="0" err="1">
                <a:latin typeface="Arial" panose="020B0604020202020204" pitchFamily="34" charset="0"/>
              </a:rPr>
              <a:t>to</a:t>
            </a:r>
            <a:r>
              <a:rPr lang="de-DE" altLang="de-DE" sz="2400" dirty="0">
                <a:latin typeface="Arial" panose="020B0604020202020204" pitchFamily="34" charset="0"/>
              </a:rPr>
              <a:t> </a:t>
            </a:r>
            <a:r>
              <a:rPr lang="de-DE" altLang="de-DE" sz="2400" dirty="0" err="1">
                <a:latin typeface="Arial" panose="020B0604020202020204" pitchFamily="34" charset="0"/>
              </a:rPr>
              <a:t>resist</a:t>
            </a:r>
            <a:r>
              <a:rPr lang="de-DE" altLang="de-DE" sz="2400" dirty="0">
                <a:latin typeface="Arial" panose="020B0604020202020204" pitchFamily="34" charset="0"/>
              </a:rPr>
              <a:t> </a:t>
            </a:r>
            <a:r>
              <a:rPr lang="de-DE" altLang="de-DE" sz="2400" dirty="0" err="1">
                <a:latin typeface="Arial" panose="020B0604020202020204" pitchFamily="34" charset="0"/>
              </a:rPr>
              <a:t>job</a:t>
            </a:r>
            <a:r>
              <a:rPr lang="de-DE" altLang="de-DE" sz="2400" dirty="0">
                <a:latin typeface="Arial" panose="020B0604020202020204" pitchFamily="34" charset="0"/>
              </a:rPr>
              <a:t> </a:t>
            </a:r>
            <a:r>
              <a:rPr lang="de-DE" altLang="de-DE" sz="2400" dirty="0" err="1">
                <a:latin typeface="Arial" panose="020B0604020202020204" pitchFamily="34" charset="0"/>
              </a:rPr>
              <a:t>loss</a:t>
            </a:r>
            <a:r>
              <a:rPr lang="de-DE" altLang="de-DE" sz="2400" dirty="0">
                <a:latin typeface="Arial" panose="020B0604020202020204" pitchFamily="34" charset="0"/>
              </a:rPr>
              <a:t> and </a:t>
            </a:r>
            <a:r>
              <a:rPr lang="de-DE" altLang="de-DE" sz="2400" dirty="0" err="1">
                <a:latin typeface="Arial" panose="020B0604020202020204" pitchFamily="34" charset="0"/>
              </a:rPr>
              <a:t>worsening</a:t>
            </a:r>
            <a:r>
              <a:rPr lang="de-DE" altLang="de-DE" sz="2400" dirty="0">
                <a:latin typeface="Arial" panose="020B0604020202020204" pitchFamily="34" charset="0"/>
              </a:rPr>
              <a:t> </a:t>
            </a:r>
            <a:r>
              <a:rPr lang="de-DE" altLang="de-DE" sz="2400" dirty="0" err="1">
                <a:latin typeface="Arial" panose="020B0604020202020204" pitchFamily="34" charset="0"/>
              </a:rPr>
              <a:t>conditions</a:t>
            </a:r>
            <a:endParaRPr lang="de-DE" altLang="de-DE" sz="2400" dirty="0">
              <a:latin typeface="Arial" panose="020B0604020202020204" pitchFamily="34" charset="0"/>
            </a:endParaRPr>
          </a:p>
          <a:p>
            <a:pPr marL="342900" lvl="0" indent="-342900" eaLnBrk="0" fontAlgn="base" hangingPunct="0">
              <a:spcBef>
                <a:spcPct val="0"/>
              </a:spcBef>
              <a:spcAft>
                <a:spcPct val="0"/>
              </a:spcAft>
              <a:buFont typeface="Wingdings" panose="05000000000000000000" pitchFamily="2" charset="2"/>
              <a:buChar char="§"/>
            </a:pPr>
            <a:endParaRPr lang="de-DE" altLang="de-DE" sz="1400" dirty="0">
              <a:latin typeface="Arial" panose="020B0604020202020204" pitchFamily="34" charset="0"/>
            </a:endParaRPr>
          </a:p>
          <a:p>
            <a:pPr marL="342900" lvl="0" indent="-342900" eaLnBrk="0" fontAlgn="base" hangingPunct="0">
              <a:spcBef>
                <a:spcPct val="0"/>
              </a:spcBef>
              <a:spcAft>
                <a:spcPct val="0"/>
              </a:spcAft>
              <a:buFont typeface="Wingdings" panose="05000000000000000000" pitchFamily="2" charset="2"/>
              <a:buChar char="§"/>
            </a:pPr>
            <a:r>
              <a:rPr lang="de-DE" altLang="de-DE" sz="2400" dirty="0" err="1">
                <a:latin typeface="Arial" panose="020B0604020202020204" pitchFamily="34" charset="0"/>
              </a:rPr>
              <a:t>Known</a:t>
            </a:r>
            <a:r>
              <a:rPr lang="de-DE" altLang="de-DE" sz="2400" dirty="0">
                <a:latin typeface="Arial" panose="020B0604020202020204" pitchFamily="34" charset="0"/>
              </a:rPr>
              <a:t> </a:t>
            </a:r>
            <a:r>
              <a:rPr lang="de-DE" altLang="de-DE" sz="2400" dirty="0" err="1">
                <a:latin typeface="Arial" panose="020B0604020202020204" pitchFamily="34" charset="0"/>
              </a:rPr>
              <a:t>as</a:t>
            </a:r>
            <a:r>
              <a:rPr lang="de-DE" altLang="de-DE" sz="2400" dirty="0">
                <a:latin typeface="Arial" panose="020B0604020202020204" pitchFamily="34" charset="0"/>
              </a:rPr>
              <a:t> </a:t>
            </a:r>
            <a:r>
              <a:rPr lang="de-DE" altLang="de-DE" sz="2400" dirty="0" err="1">
                <a:latin typeface="Arial" panose="020B0604020202020204" pitchFamily="34" charset="0"/>
              </a:rPr>
              <a:t>the</a:t>
            </a:r>
            <a:r>
              <a:rPr lang="de-DE" altLang="de-DE" sz="2400" dirty="0">
                <a:latin typeface="Arial" panose="020B0604020202020204" pitchFamily="34" charset="0"/>
              </a:rPr>
              <a:t> </a:t>
            </a:r>
            <a:r>
              <a:rPr lang="de-DE" altLang="de-DE" sz="2400" dirty="0" err="1">
                <a:latin typeface="Arial" panose="020B0604020202020204" pitchFamily="34" charset="0"/>
              </a:rPr>
              <a:t>Luddites</a:t>
            </a:r>
            <a:r>
              <a:rPr lang="de-DE" altLang="de-DE" sz="2400" dirty="0">
                <a:latin typeface="Arial" panose="020B0604020202020204" pitchFamily="34" charset="0"/>
              </a:rPr>
              <a:t> </a:t>
            </a:r>
            <a:r>
              <a:rPr lang="de-DE" altLang="de-DE" sz="2400" dirty="0" err="1">
                <a:latin typeface="Arial" panose="020B0604020202020204" pitchFamily="34" charset="0"/>
              </a:rPr>
              <a:t>or</a:t>
            </a:r>
            <a:r>
              <a:rPr lang="de-DE" altLang="de-DE" sz="2400" dirty="0">
                <a:latin typeface="Arial" panose="020B0604020202020204" pitchFamily="34" charset="0"/>
              </a:rPr>
              <a:t> </a:t>
            </a:r>
            <a:r>
              <a:rPr lang="de-DE" altLang="de-DE" sz="2400" dirty="0" err="1">
                <a:latin typeface="Arial" panose="020B0604020202020204" pitchFamily="34" charset="0"/>
              </a:rPr>
              <a:t>the</a:t>
            </a:r>
            <a:r>
              <a:rPr lang="de-DE" altLang="de-DE" sz="2400" dirty="0">
                <a:latin typeface="Arial" panose="020B0604020202020204" pitchFamily="34" charset="0"/>
              </a:rPr>
              <a:t> Swing </a:t>
            </a:r>
            <a:r>
              <a:rPr lang="de-DE" altLang="de-DE" sz="2400" dirty="0" err="1">
                <a:latin typeface="Arial" panose="020B0604020202020204" pitchFamily="34" charset="0"/>
              </a:rPr>
              <a:t>Riots</a:t>
            </a:r>
            <a:r>
              <a:rPr lang="de-DE" altLang="de-DE" sz="2400" dirty="0">
                <a:latin typeface="Arial" panose="020B0604020202020204" pitchFamily="34" charset="0"/>
              </a:rPr>
              <a:t> </a:t>
            </a:r>
            <a:r>
              <a:rPr lang="de-DE" altLang="de-DE" sz="2400" dirty="0" err="1">
                <a:latin typeface="Arial" panose="020B0604020202020204" pitchFamily="34" charset="0"/>
              </a:rPr>
              <a:t>or</a:t>
            </a:r>
            <a:r>
              <a:rPr lang="de-DE" altLang="de-DE" sz="2400" dirty="0">
                <a:latin typeface="Arial" panose="020B0604020202020204" pitchFamily="34" charset="0"/>
              </a:rPr>
              <a:t> „Weberaufstände“ (</a:t>
            </a:r>
            <a:r>
              <a:rPr lang="de-DE" altLang="de-DE" sz="2400" dirty="0" err="1">
                <a:latin typeface="Arial" panose="020B0604020202020204" pitchFamily="34" charset="0"/>
              </a:rPr>
              <a:t>weavers</a:t>
            </a:r>
            <a:r>
              <a:rPr lang="de-DE" altLang="de-DE" sz="2400" dirty="0">
                <a:latin typeface="Arial" panose="020B0604020202020204" pitchFamily="34" charset="0"/>
              </a:rPr>
              <a:t> </a:t>
            </a:r>
            <a:r>
              <a:rPr lang="de-DE" altLang="de-DE" sz="2400" dirty="0" err="1">
                <a:latin typeface="Arial" panose="020B0604020202020204" pitchFamily="34" charset="0"/>
              </a:rPr>
              <a:t>uprising</a:t>
            </a:r>
            <a:r>
              <a:rPr lang="de-DE" altLang="de-DE" sz="2400" dirty="0">
                <a:latin typeface="Arial" panose="020B0604020202020204" pitchFamily="34" charset="0"/>
              </a:rPr>
              <a:t>)</a:t>
            </a:r>
          </a:p>
          <a:p>
            <a:pPr lvl="0" eaLnBrk="0" fontAlgn="base" hangingPunct="0">
              <a:spcBef>
                <a:spcPct val="0"/>
              </a:spcBef>
              <a:spcAft>
                <a:spcPct val="0"/>
              </a:spcAft>
            </a:pPr>
            <a:endParaRPr lang="de-DE" altLang="de-DE" sz="1400" dirty="0">
              <a:latin typeface="Arial" panose="020B0604020202020204" pitchFamily="34" charset="0"/>
            </a:endParaRPr>
          </a:p>
          <a:p>
            <a:pPr marL="342900" lvl="0" indent="-342900" eaLnBrk="0" fontAlgn="base" hangingPunct="0">
              <a:spcBef>
                <a:spcPct val="0"/>
              </a:spcBef>
              <a:spcAft>
                <a:spcPct val="0"/>
              </a:spcAft>
              <a:buFont typeface="Wingdings" panose="05000000000000000000" pitchFamily="2" charset="2"/>
              <a:buChar char="§"/>
            </a:pPr>
            <a:r>
              <a:rPr lang="de-DE" altLang="de-DE" sz="2400" dirty="0">
                <a:latin typeface="Arial" panose="020B0604020202020204" pitchFamily="34" charset="0"/>
              </a:rPr>
              <a:t>Protest </a:t>
            </a:r>
            <a:r>
              <a:rPr lang="de-DE" altLang="de-DE" sz="2400" dirty="0" err="1">
                <a:latin typeface="Arial" panose="020B0604020202020204" pitchFamily="34" charset="0"/>
              </a:rPr>
              <a:t>against</a:t>
            </a:r>
            <a:r>
              <a:rPr lang="de-DE" altLang="de-DE" sz="2400" dirty="0">
                <a:latin typeface="Arial" panose="020B0604020202020204" pitchFamily="34" charset="0"/>
              </a:rPr>
              <a:t> </a:t>
            </a:r>
            <a:r>
              <a:rPr lang="de-DE" altLang="de-DE" sz="2400" dirty="0" err="1">
                <a:latin typeface="Arial" panose="020B0604020202020204" pitchFamily="34" charset="0"/>
              </a:rPr>
              <a:t>employers</a:t>
            </a:r>
            <a:r>
              <a:rPr lang="de-DE" altLang="de-DE" sz="2400" dirty="0">
                <a:latin typeface="Arial" panose="020B0604020202020204" pitchFamily="34" charset="0"/>
              </a:rPr>
              <a:t> </a:t>
            </a:r>
            <a:r>
              <a:rPr lang="de-DE" altLang="de-DE" sz="2400" dirty="0" err="1">
                <a:latin typeface="Arial" panose="020B0604020202020204" pitchFamily="34" charset="0"/>
              </a:rPr>
              <a:t>replacing</a:t>
            </a:r>
            <a:r>
              <a:rPr lang="de-DE" altLang="de-DE" sz="2400" dirty="0">
                <a:latin typeface="Arial" panose="020B0604020202020204" pitchFamily="34" charset="0"/>
              </a:rPr>
              <a:t> </a:t>
            </a:r>
            <a:r>
              <a:rPr lang="de-DE" altLang="de-DE" sz="2400" dirty="0" err="1">
                <a:latin typeface="Arial" panose="020B0604020202020204" pitchFamily="34" charset="0"/>
              </a:rPr>
              <a:t>skilled</a:t>
            </a:r>
            <a:r>
              <a:rPr lang="de-DE" altLang="de-DE" sz="2400" dirty="0">
                <a:latin typeface="Arial" panose="020B0604020202020204" pitchFamily="34" charset="0"/>
              </a:rPr>
              <a:t> </a:t>
            </a:r>
            <a:r>
              <a:rPr lang="de-DE" altLang="de-DE" sz="2400" dirty="0" err="1">
                <a:latin typeface="Arial" panose="020B0604020202020204" pitchFamily="34" charset="0"/>
              </a:rPr>
              <a:t>workers</a:t>
            </a:r>
            <a:r>
              <a:rPr lang="de-DE" altLang="de-DE" sz="2400" dirty="0">
                <a:latin typeface="Arial" panose="020B0604020202020204" pitchFamily="34" charset="0"/>
              </a:rPr>
              <a:t> </a:t>
            </a:r>
            <a:r>
              <a:rPr lang="de-DE" altLang="de-DE" sz="2400" dirty="0" err="1">
                <a:latin typeface="Arial" panose="020B0604020202020204" pitchFamily="34" charset="0"/>
              </a:rPr>
              <a:t>with</a:t>
            </a:r>
            <a:r>
              <a:rPr lang="de-DE" altLang="de-DE" sz="2400" dirty="0">
                <a:latin typeface="Arial" panose="020B0604020202020204" pitchFamily="34" charset="0"/>
              </a:rPr>
              <a:t> </a:t>
            </a:r>
            <a:r>
              <a:rPr lang="de-DE" altLang="de-DE" sz="2400" dirty="0" err="1">
                <a:latin typeface="Arial" panose="020B0604020202020204" pitchFamily="34" charset="0"/>
              </a:rPr>
              <a:t>cheaper</a:t>
            </a:r>
            <a:r>
              <a:rPr lang="de-DE" altLang="de-DE" sz="2400" dirty="0">
                <a:latin typeface="Arial" panose="020B0604020202020204" pitchFamily="34" charset="0"/>
              </a:rPr>
              <a:t> </a:t>
            </a:r>
            <a:r>
              <a:rPr lang="de-DE" altLang="de-DE" sz="2400" dirty="0" err="1">
                <a:latin typeface="Arial" panose="020B0604020202020204" pitchFamily="34" charset="0"/>
              </a:rPr>
              <a:t>unskilled</a:t>
            </a:r>
            <a:r>
              <a:rPr lang="de-DE" altLang="de-DE" sz="2400" dirty="0">
                <a:latin typeface="Arial" panose="020B0604020202020204" pitchFamily="34" charset="0"/>
              </a:rPr>
              <a:t> </a:t>
            </a:r>
            <a:r>
              <a:rPr lang="de-DE" altLang="de-DE" sz="2400" dirty="0" err="1">
                <a:latin typeface="Arial" panose="020B0604020202020204" pitchFamily="34" charset="0"/>
              </a:rPr>
              <a:t>labour</a:t>
            </a:r>
            <a:endParaRPr lang="de-DE" altLang="de-DE" sz="2400" dirty="0">
              <a:latin typeface="Arial" panose="020B0604020202020204" pitchFamily="34" charset="0"/>
            </a:endParaRPr>
          </a:p>
          <a:p>
            <a:pPr marL="342900" lvl="0" indent="-342900" eaLnBrk="0" fontAlgn="base" hangingPunct="0">
              <a:spcBef>
                <a:spcPct val="0"/>
              </a:spcBef>
              <a:spcAft>
                <a:spcPct val="0"/>
              </a:spcAft>
              <a:buFont typeface="Wingdings" panose="05000000000000000000" pitchFamily="2" charset="2"/>
              <a:buChar char="§"/>
            </a:pPr>
            <a:endParaRPr lang="de-DE" altLang="de-DE" sz="1400" dirty="0">
              <a:latin typeface="Arial" panose="020B0604020202020204" pitchFamily="34" charset="0"/>
            </a:endParaRPr>
          </a:p>
          <a:p>
            <a:pPr marL="342900" lvl="0" indent="-342900" eaLnBrk="0" fontAlgn="base" hangingPunct="0">
              <a:spcBef>
                <a:spcPct val="0"/>
              </a:spcBef>
              <a:spcAft>
                <a:spcPct val="0"/>
              </a:spcAft>
              <a:buFont typeface="Wingdings" panose="05000000000000000000" pitchFamily="2" charset="2"/>
              <a:buChar char="§"/>
            </a:pPr>
            <a:r>
              <a:rPr lang="de-DE" altLang="de-DE" sz="2400" dirty="0">
                <a:latin typeface="Arial" panose="020B0604020202020204" pitchFamily="34" charset="0"/>
              </a:rPr>
              <a:t>Protest not </a:t>
            </a:r>
            <a:r>
              <a:rPr lang="de-DE" altLang="de-DE" sz="2400" dirty="0" err="1">
                <a:latin typeface="Arial" panose="020B0604020202020204" pitchFamily="34" charset="0"/>
              </a:rPr>
              <a:t>against</a:t>
            </a:r>
            <a:r>
              <a:rPr lang="de-DE" altLang="de-DE" sz="2400" dirty="0">
                <a:latin typeface="Arial" panose="020B0604020202020204" pitchFamily="34" charset="0"/>
              </a:rPr>
              <a:t> </a:t>
            </a:r>
            <a:r>
              <a:rPr lang="de-DE" altLang="de-DE" sz="2400" dirty="0" err="1">
                <a:latin typeface="Arial" panose="020B0604020202020204" pitchFamily="34" charset="0"/>
              </a:rPr>
              <a:t>technique</a:t>
            </a:r>
            <a:r>
              <a:rPr lang="de-DE" altLang="de-DE" sz="2400" dirty="0">
                <a:latin typeface="Arial" panose="020B0604020202020204" pitchFamily="34" charset="0"/>
              </a:rPr>
              <a:t> </a:t>
            </a:r>
            <a:r>
              <a:rPr lang="de-DE" altLang="de-DE" sz="2400" dirty="0" err="1">
                <a:latin typeface="Arial" panose="020B0604020202020204" pitchFamily="34" charset="0"/>
              </a:rPr>
              <a:t>itself</a:t>
            </a:r>
            <a:r>
              <a:rPr lang="de-DE" altLang="de-DE" sz="2400" dirty="0">
                <a:latin typeface="Arial" panose="020B0604020202020204" pitchFamily="34" charset="0"/>
              </a:rPr>
              <a:t> but </a:t>
            </a:r>
            <a:r>
              <a:rPr lang="de-DE" altLang="de-DE" sz="2400" dirty="0" err="1">
                <a:latin typeface="Arial" panose="020B0604020202020204" pitchFamily="34" charset="0"/>
              </a:rPr>
              <a:t>against</a:t>
            </a:r>
            <a:r>
              <a:rPr lang="de-DE" altLang="de-DE" sz="2400" dirty="0">
                <a:latin typeface="Arial" panose="020B0604020202020204" pitchFamily="34" charset="0"/>
              </a:rPr>
              <a:t> social and </a:t>
            </a:r>
            <a:r>
              <a:rPr lang="de-DE" altLang="de-DE" sz="2400" dirty="0" err="1">
                <a:latin typeface="Arial" panose="020B0604020202020204" pitchFamily="34" charset="0"/>
              </a:rPr>
              <a:t>structural</a:t>
            </a:r>
            <a:r>
              <a:rPr lang="de-DE" altLang="de-DE" sz="2400" dirty="0">
                <a:latin typeface="Arial" panose="020B0604020202020204" pitchFamily="34" charset="0"/>
              </a:rPr>
              <a:t> </a:t>
            </a:r>
            <a:r>
              <a:rPr lang="de-DE" altLang="de-DE" sz="2400" dirty="0" err="1">
                <a:latin typeface="Arial" panose="020B0604020202020204" pitchFamily="34" charset="0"/>
              </a:rPr>
              <a:t>dimensions</a:t>
            </a:r>
            <a:endParaRPr lang="de-DE" altLang="de-DE" sz="2400" dirty="0">
              <a:latin typeface="Arial" panose="020B0604020202020204" pitchFamily="34" charset="0"/>
            </a:endParaRPr>
          </a:p>
        </p:txBody>
      </p:sp>
      <p:pic>
        <p:nvPicPr>
          <p:cNvPr id="6" name="Inhaltsplatzhalter 5" descr="Ein Bild, das Entwurf, Zeichnung, Kunst, Lineart enthält.&#10;&#10;KI-generierte Inhalte können fehlerhaft sein.">
            <a:extLst>
              <a:ext uri="{FF2B5EF4-FFF2-40B4-BE49-F238E27FC236}">
                <a16:creationId xmlns:a16="http://schemas.microsoft.com/office/drawing/2014/main" id="{460724C3-C4F9-C651-8BC2-DA3929D55A1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68771" y="1447811"/>
            <a:ext cx="3774886" cy="3288280"/>
          </a:xfrm>
        </p:spPr>
      </p:pic>
    </p:spTree>
    <p:extLst>
      <p:ext uri="{BB962C8B-B14F-4D97-AF65-F5344CB8AC3E}">
        <p14:creationId xmlns:p14="http://schemas.microsoft.com/office/powerpoint/2010/main" val="312983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EC6D8-ED4E-7D8C-4245-880867B303C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F0919A-BBEF-06F3-0E06-284AAC38754A}"/>
              </a:ext>
            </a:extLst>
          </p:cNvPr>
          <p:cNvSpPr>
            <a:spLocks noGrp="1"/>
          </p:cNvSpPr>
          <p:nvPr>
            <p:ph idx="1"/>
          </p:nvPr>
        </p:nvSpPr>
        <p:spPr>
          <a:xfrm>
            <a:off x="6096000" y="2193285"/>
            <a:ext cx="5058148" cy="2977098"/>
          </a:xfrm>
        </p:spPr>
        <p:txBody>
          <a:bodyPr>
            <a:normAutofit fontScale="92500" lnSpcReduction="10000"/>
          </a:bodyPr>
          <a:lstStyle/>
          <a:p>
            <a:pPr marL="0" lvl="0" indent="0" algn="ctr">
              <a:lnSpc>
                <a:spcPct val="107000"/>
              </a:lnSpc>
              <a:spcAft>
                <a:spcPts val="800"/>
              </a:spcAft>
              <a:buNone/>
              <a:tabLst>
                <a:tab pos="457200" algn="l"/>
              </a:tabLst>
            </a:pPr>
            <a:r>
              <a:rPr lang="en-US" dirty="0">
                <a:latin typeface="Calibri" panose="020F0502020204030204" pitchFamily="34" charset="0"/>
                <a:ea typeface="Calibri" panose="020F0502020204030204" pitchFamily="34" charset="0"/>
                <a:cs typeface="Vrinda" panose="020B0502040204020203" pitchFamily="34" charset="0"/>
              </a:rPr>
              <a:t>An US-American author publishes around 130 stories in which a poor hero works his way out of poverty and into wealth and happiness through hard work and thrift. The saying ‘from rags to riches’ became famous through these stories.</a:t>
            </a:r>
            <a:endParaRPr lang="de-DE" sz="3000" dirty="0">
              <a:latin typeface="Cambria" pitchFamily="18" charset="0"/>
            </a:endParaRPr>
          </a:p>
          <a:p>
            <a:pPr algn="ctr">
              <a:buNone/>
            </a:pPr>
            <a:endParaRPr lang="de-DE" sz="3000" dirty="0">
              <a:latin typeface="Cambria" pitchFamily="18" charset="0"/>
            </a:endParaRPr>
          </a:p>
        </p:txBody>
      </p:sp>
      <p:sp>
        <p:nvSpPr>
          <p:cNvPr id="3" name="Titel 2">
            <a:extLst>
              <a:ext uri="{FF2B5EF4-FFF2-40B4-BE49-F238E27FC236}">
                <a16:creationId xmlns:a16="http://schemas.microsoft.com/office/drawing/2014/main" id="{D7CCD8E3-E6B5-C2A5-06EE-988A1CB6C37F}"/>
              </a:ext>
            </a:extLst>
          </p:cNvPr>
          <p:cNvSpPr>
            <a:spLocks noGrp="1"/>
          </p:cNvSpPr>
          <p:nvPr>
            <p:ph type="title"/>
          </p:nvPr>
        </p:nvSpPr>
        <p:spPr>
          <a:xfrm>
            <a:off x="1181100" y="382404"/>
            <a:ext cx="9040044" cy="1143000"/>
          </a:xfrm>
        </p:spPr>
        <p:txBody>
          <a:bodyPr>
            <a:normAutofit/>
          </a:bodyPr>
          <a:lstStyle/>
          <a:p>
            <a:pPr algn="ctr"/>
            <a:r>
              <a:rPr lang="de-DE" dirty="0"/>
              <a:t>Horatio Algier – 1867 – 1899</a:t>
            </a:r>
            <a:endParaRPr lang="en-US" dirty="0"/>
          </a:p>
        </p:txBody>
      </p:sp>
      <p:cxnSp>
        <p:nvCxnSpPr>
          <p:cNvPr id="4" name="Gerader Verbinder 3">
            <a:extLst>
              <a:ext uri="{FF2B5EF4-FFF2-40B4-BE49-F238E27FC236}">
                <a16:creationId xmlns:a16="http://schemas.microsoft.com/office/drawing/2014/main" id="{9613C3F4-13B5-AE6C-A461-2BC9D6AECE81}"/>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Person, Kleidung, Mann, Kunst enthält.&#10;&#10;KI-generierte Inhalte können fehlerhaft sein.">
            <a:extLst>
              <a:ext uri="{FF2B5EF4-FFF2-40B4-BE49-F238E27FC236}">
                <a16:creationId xmlns:a16="http://schemas.microsoft.com/office/drawing/2014/main" id="{25BAD099-E459-9F48-58E1-530F4910E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311" y="1499647"/>
            <a:ext cx="2790291" cy="4411362"/>
          </a:xfrm>
          <a:prstGeom prst="rect">
            <a:avLst/>
          </a:prstGeom>
        </p:spPr>
      </p:pic>
      <p:sp>
        <p:nvSpPr>
          <p:cNvPr id="7" name="Textfeld 6">
            <a:extLst>
              <a:ext uri="{FF2B5EF4-FFF2-40B4-BE49-F238E27FC236}">
                <a16:creationId xmlns:a16="http://schemas.microsoft.com/office/drawing/2014/main" id="{77009A9E-A268-C401-9CA1-82FE9054633F}"/>
              </a:ext>
            </a:extLst>
          </p:cNvPr>
          <p:cNvSpPr txBox="1"/>
          <p:nvPr/>
        </p:nvSpPr>
        <p:spPr>
          <a:xfrm>
            <a:off x="1750219" y="5936767"/>
            <a:ext cx="1874473" cy="307777"/>
          </a:xfrm>
          <a:prstGeom prst="rect">
            <a:avLst/>
          </a:prstGeom>
          <a:noFill/>
        </p:spPr>
        <p:txBody>
          <a:bodyPr wrap="square">
            <a:spAutoFit/>
          </a:bodyPr>
          <a:lstStyle/>
          <a:p>
            <a:r>
              <a:rPr lang="de-DE" sz="1400" dirty="0"/>
              <a:t>Public Domain Image</a:t>
            </a:r>
          </a:p>
        </p:txBody>
      </p:sp>
    </p:spTree>
    <p:extLst>
      <p:ext uri="{BB962C8B-B14F-4D97-AF65-F5344CB8AC3E}">
        <p14:creationId xmlns:p14="http://schemas.microsoft.com/office/powerpoint/2010/main" val="31882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6487E-AC6B-1C80-A058-DB39D64EFAE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77042AD-0E67-273C-B93A-F97F9B86A101}"/>
              </a:ext>
            </a:extLst>
          </p:cNvPr>
          <p:cNvSpPr>
            <a:spLocks noGrp="1"/>
          </p:cNvSpPr>
          <p:nvPr>
            <p:ph type="title"/>
          </p:nvPr>
        </p:nvSpPr>
        <p:spPr>
          <a:xfrm>
            <a:off x="723900" y="260648"/>
            <a:ext cx="10629900" cy="1453852"/>
          </a:xfrm>
        </p:spPr>
        <p:txBody>
          <a:bodyPr>
            <a:normAutofit/>
          </a:bodyPr>
          <a:lstStyle/>
          <a:p>
            <a:pPr algn="ctr"/>
            <a:r>
              <a:rPr lang="de-DE" dirty="0"/>
              <a:t>Horatio Algiers </a:t>
            </a:r>
            <a:r>
              <a:rPr lang="de-DE" dirty="0" err="1"/>
              <a:t>stories</a:t>
            </a:r>
            <a:r>
              <a:rPr lang="de-DE" dirty="0"/>
              <a:t> </a:t>
            </a:r>
            <a:r>
              <a:rPr lang="de-DE" dirty="0" err="1"/>
              <a:t>of</a:t>
            </a:r>
            <a:r>
              <a:rPr lang="de-DE" dirty="0"/>
              <a:t> social </a:t>
            </a:r>
            <a:r>
              <a:rPr lang="de-DE" dirty="0" err="1"/>
              <a:t>advancement</a:t>
            </a:r>
            <a:endParaRPr lang="en-US" dirty="0"/>
          </a:p>
        </p:txBody>
      </p:sp>
      <p:sp>
        <p:nvSpPr>
          <p:cNvPr id="8" name="Inhaltsplatzhalter 2">
            <a:extLst>
              <a:ext uri="{FF2B5EF4-FFF2-40B4-BE49-F238E27FC236}">
                <a16:creationId xmlns:a16="http://schemas.microsoft.com/office/drawing/2014/main" id="{91C96547-3150-50FC-FED9-46EFE6E0C5BB}"/>
              </a:ext>
            </a:extLst>
          </p:cNvPr>
          <p:cNvSpPr txBox="1">
            <a:spLocks/>
          </p:cNvSpPr>
          <p:nvPr/>
        </p:nvSpPr>
        <p:spPr>
          <a:xfrm>
            <a:off x="635366" y="1606524"/>
            <a:ext cx="7226589" cy="4209814"/>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marR="0" indent="-182880" algn="l" defTabSz="914400" rtl="0" eaLnBrk="1" fontAlgn="auto" latinLnBrk="0" hangingPunct="1">
              <a:lnSpc>
                <a:spcPct val="90000"/>
              </a:lnSpc>
              <a:spcBef>
                <a:spcPts val="200"/>
              </a:spcBef>
              <a:spcAft>
                <a:spcPts val="400"/>
              </a:spcAft>
              <a:buClr>
                <a:schemeClr val="accent1"/>
              </a:buClr>
              <a:buSzTx/>
              <a:buFont typeface="Calibri" pitchFamily="34" charset="0"/>
              <a:buChar char="◦"/>
              <a:tabLst/>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61938" indent="-261938">
              <a:buFont typeface="Wingdings" panose="05000000000000000000" pitchFamily="2" charset="2"/>
              <a:buChar char="§"/>
            </a:pPr>
            <a:r>
              <a:rPr lang="en-US" sz="2800" dirty="0"/>
              <a:t>In most stories, upward mobility was achieved by chance and donations from a wealthy person. </a:t>
            </a:r>
          </a:p>
          <a:p>
            <a:pPr marL="261938" indent="-261938">
              <a:buFont typeface="Wingdings" panose="05000000000000000000" pitchFamily="2" charset="2"/>
              <a:buChar char="§"/>
            </a:pPr>
            <a:r>
              <a:rPr lang="en-US" sz="2800" dirty="0"/>
              <a:t>From rags to riches – a great myth. Structural inequalities are ignored.</a:t>
            </a:r>
          </a:p>
          <a:p>
            <a:pPr marL="261938" indent="-261938">
              <a:buFont typeface="Wingdings" panose="05000000000000000000" pitchFamily="2" charset="2"/>
              <a:buChar char="§"/>
            </a:pPr>
            <a:r>
              <a:rPr lang="en-US" sz="2800" dirty="0"/>
              <a:t>Stories of upward mobility are not the norm.</a:t>
            </a:r>
            <a:endParaRPr lang="de-DE" sz="2800" dirty="0"/>
          </a:p>
          <a:p>
            <a:pPr marL="261938" indent="-261938">
              <a:buFont typeface="Wingdings" panose="05000000000000000000" pitchFamily="2" charset="2"/>
              <a:buChar char="§"/>
            </a:pPr>
            <a:r>
              <a:rPr lang="en-US" sz="2800" dirty="0"/>
              <a:t>Pressure and blame on the poor and working classes.</a:t>
            </a:r>
          </a:p>
        </p:txBody>
      </p:sp>
      <p:cxnSp>
        <p:nvCxnSpPr>
          <p:cNvPr id="9" name="Gerader Verbinder 8">
            <a:extLst>
              <a:ext uri="{FF2B5EF4-FFF2-40B4-BE49-F238E27FC236}">
                <a16:creationId xmlns:a16="http://schemas.microsoft.com/office/drawing/2014/main" id="{14E06F80-33C1-753A-C009-0BCB0C0A3CB4}"/>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Person, Kleidung, Mann, Kunst enthält.&#10;&#10;KI-generierte Inhalte können fehlerhaft sein.">
            <a:extLst>
              <a:ext uri="{FF2B5EF4-FFF2-40B4-BE49-F238E27FC236}">
                <a16:creationId xmlns:a16="http://schemas.microsoft.com/office/drawing/2014/main" id="{2A9AC750-BEAE-A011-14A6-560CC1FCD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238" y="1420302"/>
            <a:ext cx="2572651" cy="4067280"/>
          </a:xfrm>
          <a:prstGeom prst="rect">
            <a:avLst/>
          </a:prstGeom>
        </p:spPr>
      </p:pic>
      <p:sp>
        <p:nvSpPr>
          <p:cNvPr id="2" name="Textfeld 1">
            <a:extLst>
              <a:ext uri="{FF2B5EF4-FFF2-40B4-BE49-F238E27FC236}">
                <a16:creationId xmlns:a16="http://schemas.microsoft.com/office/drawing/2014/main" id="{39B3D688-CFBE-AB39-AED2-373FEE400839}"/>
              </a:ext>
            </a:extLst>
          </p:cNvPr>
          <p:cNvSpPr txBox="1"/>
          <p:nvPr/>
        </p:nvSpPr>
        <p:spPr>
          <a:xfrm>
            <a:off x="8995602" y="5537346"/>
            <a:ext cx="1943744" cy="307777"/>
          </a:xfrm>
          <a:prstGeom prst="rect">
            <a:avLst/>
          </a:prstGeom>
          <a:noFill/>
        </p:spPr>
        <p:txBody>
          <a:bodyPr wrap="square">
            <a:spAutoFit/>
          </a:bodyPr>
          <a:lstStyle/>
          <a:p>
            <a:r>
              <a:rPr lang="de-DE" sz="1400" dirty="0"/>
              <a:t>Public Domain Image</a:t>
            </a:r>
          </a:p>
        </p:txBody>
      </p:sp>
    </p:spTree>
    <p:extLst>
      <p:ext uri="{BB962C8B-B14F-4D97-AF65-F5344CB8AC3E}">
        <p14:creationId xmlns:p14="http://schemas.microsoft.com/office/powerpoint/2010/main" val="351854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FF6E7-EDD6-34B4-3E2B-79EC578493AC}"/>
              </a:ext>
            </a:extLst>
          </p:cNvPr>
          <p:cNvSpPr>
            <a:spLocks noGrp="1"/>
          </p:cNvSpPr>
          <p:nvPr>
            <p:ph type="ctrTitle"/>
          </p:nvPr>
        </p:nvSpPr>
        <p:spPr>
          <a:xfrm>
            <a:off x="1523999" y="1417420"/>
            <a:ext cx="9144000" cy="2387600"/>
          </a:xfrm>
        </p:spPr>
        <p:txBody>
          <a:bodyPr>
            <a:normAutofit/>
          </a:bodyPr>
          <a:lstStyle/>
          <a:p>
            <a:r>
              <a:rPr lang="de-DE" sz="4800" dirty="0" err="1"/>
              <a:t>When</a:t>
            </a:r>
            <a:r>
              <a:rPr lang="de-DE" sz="4800" dirty="0"/>
              <a:t> was Class?</a:t>
            </a:r>
          </a:p>
        </p:txBody>
      </p:sp>
      <p:sp>
        <p:nvSpPr>
          <p:cNvPr id="3" name="Untertitel 2">
            <a:extLst>
              <a:ext uri="{FF2B5EF4-FFF2-40B4-BE49-F238E27FC236}">
                <a16:creationId xmlns:a16="http://schemas.microsoft.com/office/drawing/2014/main" id="{0120037F-1409-DE03-1830-2846756D7E41}"/>
              </a:ext>
            </a:extLst>
          </p:cNvPr>
          <p:cNvSpPr>
            <a:spLocks noGrp="1"/>
          </p:cNvSpPr>
          <p:nvPr>
            <p:ph type="subTitle" idx="1"/>
          </p:nvPr>
        </p:nvSpPr>
        <p:spPr>
          <a:xfrm>
            <a:off x="0" y="3982793"/>
            <a:ext cx="12141600" cy="1655762"/>
          </a:xfrm>
        </p:spPr>
        <p:txBody>
          <a:bodyPr>
            <a:normAutofit/>
          </a:bodyPr>
          <a:lstStyle/>
          <a:p>
            <a:pPr>
              <a:lnSpc>
                <a:spcPct val="107000"/>
              </a:lnSpc>
              <a:spcBef>
                <a:spcPts val="1800"/>
              </a:spcBef>
              <a:spcAft>
                <a:spcPts val="400"/>
              </a:spcAft>
            </a:pPr>
            <a:r>
              <a:rPr lang="en-GB" sz="2800" kern="100" dirty="0">
                <a:solidFill>
                  <a:schemeClr val="bg1">
                    <a:lumMod val="50000"/>
                  </a:schemeClr>
                </a:solidFill>
                <a:latin typeface="Aptos Display" panose="020B0004020202020204" pitchFamily="34" charset="0"/>
                <a:ea typeface="Aptos Display" panose="020B0004020202020204" pitchFamily="34" charset="0"/>
                <a:cs typeface="Aptos Display" panose="020B0004020202020204" pitchFamily="34" charset="0"/>
              </a:rPr>
              <a:t>Guessing the pictures: the intersectional history of classism and capitalism</a:t>
            </a:r>
            <a:endParaRPr lang="de-DE" sz="2800" kern="100" dirty="0">
              <a:solidFill>
                <a:schemeClr val="bg1">
                  <a:lumMod val="50000"/>
                </a:schemeClr>
              </a:solidFill>
              <a:latin typeface="Aptos Display" panose="020B0004020202020204" pitchFamily="34" charset="0"/>
              <a:ea typeface="Aptos Display" panose="020B0004020202020204" pitchFamily="34" charset="0"/>
              <a:cs typeface="Aptos Display" panose="020B0004020202020204" pitchFamily="34" charset="0"/>
            </a:endParaRPr>
          </a:p>
        </p:txBody>
      </p:sp>
      <p:pic>
        <p:nvPicPr>
          <p:cNvPr id="5" name="Grafik 4">
            <a:extLst>
              <a:ext uri="{FF2B5EF4-FFF2-40B4-BE49-F238E27FC236}">
                <a16:creationId xmlns:a16="http://schemas.microsoft.com/office/drawing/2014/main" id="{2779D3BC-37DB-DB5F-BCC6-43BEDF5F5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610" y="473897"/>
            <a:ext cx="2804776" cy="1491096"/>
          </a:xfrm>
          <a:prstGeom prst="rect">
            <a:avLst/>
          </a:prstGeom>
        </p:spPr>
      </p:pic>
      <p:cxnSp>
        <p:nvCxnSpPr>
          <p:cNvPr id="7" name="Gerader Verbinder 6">
            <a:extLst>
              <a:ext uri="{FF2B5EF4-FFF2-40B4-BE49-F238E27FC236}">
                <a16:creationId xmlns:a16="http://schemas.microsoft.com/office/drawing/2014/main" id="{48CA7D89-0928-4429-3A46-55FCFFEA3D2B}"/>
              </a:ext>
            </a:extLst>
          </p:cNvPr>
          <p:cNvCxnSpPr/>
          <p:nvPr/>
        </p:nvCxnSpPr>
        <p:spPr>
          <a:xfrm>
            <a:off x="967817" y="3869022"/>
            <a:ext cx="10256363" cy="0"/>
          </a:xfrm>
          <a:prstGeom prst="line">
            <a:avLst/>
          </a:prstGeom>
          <a:ln w="57150">
            <a:solidFill>
              <a:srgbClr val="64CC6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2" name="Freihand 11">
                <a:extLst>
                  <a:ext uri="{FF2B5EF4-FFF2-40B4-BE49-F238E27FC236}">
                    <a16:creationId xmlns:a16="http://schemas.microsoft.com/office/drawing/2014/main" id="{962E4EE1-A245-4E4C-7CA9-1D3F6F9A6F5D}"/>
                  </a:ext>
                </a:extLst>
              </p14:cNvPr>
              <p14:cNvContentPartPr/>
              <p14:nvPr/>
            </p14:nvContentPartPr>
            <p14:xfrm>
              <a:off x="713647" y="6184516"/>
              <a:ext cx="19080" cy="42120"/>
            </p14:xfrm>
          </p:contentPart>
        </mc:Choice>
        <mc:Fallback xmlns="">
          <p:pic>
            <p:nvPicPr>
              <p:cNvPr id="12" name="Freihand 11">
                <a:extLst>
                  <a:ext uri="{FF2B5EF4-FFF2-40B4-BE49-F238E27FC236}">
                    <a16:creationId xmlns:a16="http://schemas.microsoft.com/office/drawing/2014/main" id="{962E4EE1-A245-4E4C-7CA9-1D3F6F9A6F5D}"/>
                  </a:ext>
                </a:extLst>
              </p:cNvPr>
              <p:cNvPicPr/>
              <p:nvPr/>
            </p:nvPicPr>
            <p:blipFill>
              <a:blip r:embed="rId6"/>
              <a:stretch>
                <a:fillRect/>
              </a:stretch>
            </p:blipFill>
            <p:spPr>
              <a:xfrm>
                <a:off x="704647" y="6175592"/>
                <a:ext cx="36720" cy="596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Freihand 15">
                <a:extLst>
                  <a:ext uri="{FF2B5EF4-FFF2-40B4-BE49-F238E27FC236}">
                    <a16:creationId xmlns:a16="http://schemas.microsoft.com/office/drawing/2014/main" id="{2C9C267C-DC7F-50E8-2FA4-2C85F95FE85F}"/>
                  </a:ext>
                </a:extLst>
              </p14:cNvPr>
              <p14:cNvContentPartPr/>
              <p14:nvPr/>
            </p14:nvContentPartPr>
            <p14:xfrm>
              <a:off x="3533887" y="6378196"/>
              <a:ext cx="12600" cy="16920"/>
            </p14:xfrm>
          </p:contentPart>
        </mc:Choice>
        <mc:Fallback xmlns="">
          <p:pic>
            <p:nvPicPr>
              <p:cNvPr id="16" name="Freihand 15">
                <a:extLst>
                  <a:ext uri="{FF2B5EF4-FFF2-40B4-BE49-F238E27FC236}">
                    <a16:creationId xmlns:a16="http://schemas.microsoft.com/office/drawing/2014/main" id="{2C9C267C-DC7F-50E8-2FA4-2C85F95FE85F}"/>
                  </a:ext>
                </a:extLst>
              </p:cNvPr>
              <p:cNvPicPr/>
              <p:nvPr/>
            </p:nvPicPr>
            <p:blipFill>
              <a:blip r:embed="rId14"/>
              <a:stretch>
                <a:fillRect/>
              </a:stretch>
            </p:blipFill>
            <p:spPr>
              <a:xfrm>
                <a:off x="3472637" y="6315196"/>
                <a:ext cx="134750" cy="142560"/>
              </a:xfrm>
              <a:prstGeom prst="rect">
                <a:avLst/>
              </a:prstGeom>
            </p:spPr>
          </p:pic>
        </mc:Fallback>
      </mc:AlternateContent>
      <p:grpSp>
        <p:nvGrpSpPr>
          <p:cNvPr id="25" name="Gruppieren 24">
            <a:extLst>
              <a:ext uri="{FF2B5EF4-FFF2-40B4-BE49-F238E27FC236}">
                <a16:creationId xmlns:a16="http://schemas.microsoft.com/office/drawing/2014/main" id="{9114A85F-BD78-B4FA-A93E-18BD5336DA86}"/>
              </a:ext>
            </a:extLst>
          </p:cNvPr>
          <p:cNvGrpSpPr/>
          <p:nvPr/>
        </p:nvGrpSpPr>
        <p:grpSpPr>
          <a:xfrm>
            <a:off x="2148247" y="6234916"/>
            <a:ext cx="74520" cy="65880"/>
            <a:chOff x="2148247" y="6234916"/>
            <a:chExt cx="74520" cy="65880"/>
          </a:xfrm>
        </p:grpSpPr>
        <mc:AlternateContent xmlns:mc="http://schemas.openxmlformats.org/markup-compatibility/2006" xmlns:p14="http://schemas.microsoft.com/office/powerpoint/2010/main">
          <mc:Choice Requires="p14">
            <p:contentPart p14:bwMode="auto" r:id="rId15">
              <p14:nvContentPartPr>
                <p14:cNvPr id="26" name="Freihand 25">
                  <a:extLst>
                    <a:ext uri="{FF2B5EF4-FFF2-40B4-BE49-F238E27FC236}">
                      <a16:creationId xmlns:a16="http://schemas.microsoft.com/office/drawing/2014/main" id="{666EBD3B-609B-D462-5786-9D33CBF9B832}"/>
                    </a:ext>
                  </a:extLst>
                </p14:cNvPr>
                <p14:cNvContentPartPr/>
                <p14:nvPr userDrawn="1"/>
              </p14:nvContentPartPr>
              <p14:xfrm>
                <a:off x="2170567" y="6238876"/>
                <a:ext cx="25560" cy="61920"/>
              </p14:xfrm>
            </p:contentPart>
          </mc:Choice>
          <mc:Fallback xmlns="">
            <p:pic>
              <p:nvPicPr>
                <p:cNvPr id="31" name="Freihand 30">
                  <a:extLst>
                    <a:ext uri="{FF2B5EF4-FFF2-40B4-BE49-F238E27FC236}">
                      <a16:creationId xmlns:a16="http://schemas.microsoft.com/office/drawing/2014/main" id="{BAF60D5C-6F9C-9E5C-3E89-0676FFB2AA5B}"/>
                    </a:ext>
                  </a:extLst>
                </p:cNvPr>
                <p:cNvPicPr/>
                <p:nvPr/>
              </p:nvPicPr>
              <p:blipFill>
                <a:blip r:embed="rId31"/>
                <a:stretch>
                  <a:fillRect/>
                </a:stretch>
              </p:blipFill>
              <p:spPr>
                <a:xfrm>
                  <a:off x="2107567" y="6176236"/>
                  <a:ext cx="1512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Freihand 26">
                  <a:extLst>
                    <a:ext uri="{FF2B5EF4-FFF2-40B4-BE49-F238E27FC236}">
                      <a16:creationId xmlns:a16="http://schemas.microsoft.com/office/drawing/2014/main" id="{CB24C236-B8CE-EDE4-5D62-F86A660830C2}"/>
                    </a:ext>
                  </a:extLst>
                </p14:cNvPr>
                <p14:cNvContentPartPr/>
                <p14:nvPr userDrawn="1"/>
              </p14:nvContentPartPr>
              <p14:xfrm>
                <a:off x="2148247" y="6246076"/>
                <a:ext cx="50400" cy="47520"/>
              </p14:xfrm>
            </p:contentPart>
          </mc:Choice>
          <mc:Fallback xmlns="">
            <p:pic>
              <p:nvPicPr>
                <p:cNvPr id="32" name="Freihand 31">
                  <a:extLst>
                    <a:ext uri="{FF2B5EF4-FFF2-40B4-BE49-F238E27FC236}">
                      <a16:creationId xmlns:a16="http://schemas.microsoft.com/office/drawing/2014/main" id="{6B8259E6-A6D5-926D-24BA-7F17C7586177}"/>
                    </a:ext>
                  </a:extLst>
                </p:cNvPr>
                <p:cNvPicPr/>
                <p:nvPr/>
              </p:nvPicPr>
              <p:blipFill>
                <a:blip r:embed="rId33"/>
                <a:stretch>
                  <a:fillRect/>
                </a:stretch>
              </p:blipFill>
              <p:spPr>
                <a:xfrm>
                  <a:off x="2085607" y="6183436"/>
                  <a:ext cx="17604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Freihand 27">
                  <a:extLst>
                    <a:ext uri="{FF2B5EF4-FFF2-40B4-BE49-F238E27FC236}">
                      <a16:creationId xmlns:a16="http://schemas.microsoft.com/office/drawing/2014/main" id="{F7132120-437F-C0D9-342E-332C74368751}"/>
                    </a:ext>
                  </a:extLst>
                </p14:cNvPr>
                <p14:cNvContentPartPr/>
                <p14:nvPr userDrawn="1"/>
              </p14:nvContentPartPr>
              <p14:xfrm>
                <a:off x="2204407" y="6234916"/>
                <a:ext cx="18360" cy="45720"/>
              </p14:xfrm>
            </p:contentPart>
          </mc:Choice>
          <mc:Fallback xmlns="">
            <p:pic>
              <p:nvPicPr>
                <p:cNvPr id="33" name="Freihand 32">
                  <a:extLst>
                    <a:ext uri="{FF2B5EF4-FFF2-40B4-BE49-F238E27FC236}">
                      <a16:creationId xmlns:a16="http://schemas.microsoft.com/office/drawing/2014/main" id="{87D49128-ADB5-0FD2-28DA-356A6D8DBAF7}"/>
                    </a:ext>
                  </a:extLst>
                </p:cNvPr>
                <p:cNvPicPr/>
                <p:nvPr/>
              </p:nvPicPr>
              <p:blipFill>
                <a:blip r:embed="rId35"/>
                <a:stretch>
                  <a:fillRect/>
                </a:stretch>
              </p:blipFill>
              <p:spPr>
                <a:xfrm>
                  <a:off x="2141407" y="6171916"/>
                  <a:ext cx="144000" cy="17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7" name="Freihand 36">
                <a:extLst>
                  <a:ext uri="{FF2B5EF4-FFF2-40B4-BE49-F238E27FC236}">
                    <a16:creationId xmlns:a16="http://schemas.microsoft.com/office/drawing/2014/main" id="{672C5E3A-CCC6-F6CA-D176-8EBF17AFA7B6}"/>
                  </a:ext>
                </a:extLst>
              </p14:cNvPr>
              <p14:cNvContentPartPr/>
              <p14:nvPr/>
            </p14:nvContentPartPr>
            <p14:xfrm>
              <a:off x="8576527" y="6347716"/>
              <a:ext cx="40680" cy="59760"/>
            </p14:xfrm>
          </p:contentPart>
        </mc:Choice>
        <mc:Fallback xmlns="">
          <p:pic>
            <p:nvPicPr>
              <p:cNvPr id="37" name="Freihand 36">
                <a:extLst>
                  <a:ext uri="{FF2B5EF4-FFF2-40B4-BE49-F238E27FC236}">
                    <a16:creationId xmlns:a16="http://schemas.microsoft.com/office/drawing/2014/main" id="{672C5E3A-CCC6-F6CA-D176-8EBF17AFA7B6}"/>
                  </a:ext>
                </a:extLst>
              </p:cNvPr>
              <p:cNvPicPr/>
              <p:nvPr/>
            </p:nvPicPr>
            <p:blipFill>
              <a:blip r:embed="rId51"/>
              <a:stretch>
                <a:fillRect/>
              </a:stretch>
            </p:blipFill>
            <p:spPr>
              <a:xfrm>
                <a:off x="8513527" y="6284716"/>
                <a:ext cx="166320" cy="185400"/>
              </a:xfrm>
              <a:prstGeom prst="rect">
                <a:avLst/>
              </a:prstGeom>
            </p:spPr>
          </p:pic>
        </mc:Fallback>
      </mc:AlternateContent>
      <p:grpSp>
        <p:nvGrpSpPr>
          <p:cNvPr id="40" name="Gruppieren 39">
            <a:extLst>
              <a:ext uri="{FF2B5EF4-FFF2-40B4-BE49-F238E27FC236}">
                <a16:creationId xmlns:a16="http://schemas.microsoft.com/office/drawing/2014/main" id="{04430C3D-6F12-2F3E-F17A-EB92B6403869}"/>
              </a:ext>
            </a:extLst>
          </p:cNvPr>
          <p:cNvGrpSpPr/>
          <p:nvPr/>
        </p:nvGrpSpPr>
        <p:grpSpPr>
          <a:xfrm>
            <a:off x="10932293" y="6188533"/>
            <a:ext cx="39960" cy="30600"/>
            <a:chOff x="10932293" y="6188533"/>
            <a:chExt cx="39960" cy="30600"/>
          </a:xfrm>
        </p:grpSpPr>
        <mc:AlternateContent xmlns:mc="http://schemas.openxmlformats.org/markup-compatibility/2006" xmlns:p14="http://schemas.microsoft.com/office/powerpoint/2010/main">
          <mc:Choice Requires="p14">
            <p:contentPart p14:bwMode="auto" r:id="rId52">
              <p14:nvContentPartPr>
                <p14:cNvPr id="41" name="Freihand 40">
                  <a:extLst>
                    <a:ext uri="{FF2B5EF4-FFF2-40B4-BE49-F238E27FC236}">
                      <a16:creationId xmlns:a16="http://schemas.microsoft.com/office/drawing/2014/main" id="{40D85463-7A5E-FBB5-0001-91EBD43E2A1F}"/>
                    </a:ext>
                  </a:extLst>
                </p14:cNvPr>
                <p14:cNvContentPartPr/>
                <p14:nvPr userDrawn="1"/>
              </p14:nvContentPartPr>
              <p14:xfrm>
                <a:off x="10937333" y="6214093"/>
                <a:ext cx="34920" cy="5040"/>
              </p14:xfrm>
            </p:contentPart>
          </mc:Choice>
          <mc:Fallback xmlns="">
            <p:pic>
              <p:nvPicPr>
                <p:cNvPr id="50" name="Freihand 49">
                  <a:extLst>
                    <a:ext uri="{FF2B5EF4-FFF2-40B4-BE49-F238E27FC236}">
                      <a16:creationId xmlns:a16="http://schemas.microsoft.com/office/drawing/2014/main" id="{13ED0BCE-7218-BB15-4A85-BE4094875B34}"/>
                    </a:ext>
                  </a:extLst>
                </p:cNvPr>
                <p:cNvPicPr/>
                <p:nvPr/>
              </p:nvPicPr>
              <p:blipFill>
                <a:blip r:embed="rId55"/>
                <a:stretch>
                  <a:fillRect/>
                </a:stretch>
              </p:blipFill>
              <p:spPr>
                <a:xfrm>
                  <a:off x="10901693" y="6178093"/>
                  <a:ext cx="1065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2" name="Freihand 41">
                  <a:extLst>
                    <a:ext uri="{FF2B5EF4-FFF2-40B4-BE49-F238E27FC236}">
                      <a16:creationId xmlns:a16="http://schemas.microsoft.com/office/drawing/2014/main" id="{ECA7A4AF-40CB-9F6F-5882-C23FADB9030E}"/>
                    </a:ext>
                  </a:extLst>
                </p14:cNvPr>
                <p14:cNvContentPartPr/>
                <p14:nvPr userDrawn="1"/>
              </p14:nvContentPartPr>
              <p14:xfrm>
                <a:off x="10932293" y="6188533"/>
                <a:ext cx="27720" cy="26280"/>
              </p14:xfrm>
            </p:contentPart>
          </mc:Choice>
          <mc:Fallback xmlns="">
            <p:pic>
              <p:nvPicPr>
                <p:cNvPr id="51" name="Freihand 50">
                  <a:extLst>
                    <a:ext uri="{FF2B5EF4-FFF2-40B4-BE49-F238E27FC236}">
                      <a16:creationId xmlns:a16="http://schemas.microsoft.com/office/drawing/2014/main" id="{4FDBE5FA-F7A9-10BD-61A9-102C564088DF}"/>
                    </a:ext>
                  </a:extLst>
                </p:cNvPr>
                <p:cNvPicPr/>
                <p:nvPr/>
              </p:nvPicPr>
              <p:blipFill>
                <a:blip r:embed="rId57"/>
                <a:stretch>
                  <a:fillRect/>
                </a:stretch>
              </p:blipFill>
              <p:spPr>
                <a:xfrm>
                  <a:off x="10896293" y="6152533"/>
                  <a:ext cx="99360" cy="97920"/>
                </a:xfrm>
                <a:prstGeom prst="rect">
                  <a:avLst/>
                </a:prstGeom>
              </p:spPr>
            </p:pic>
          </mc:Fallback>
        </mc:AlternateContent>
      </p:grpSp>
    </p:spTree>
    <p:extLst>
      <p:ext uri="{BB962C8B-B14F-4D97-AF65-F5344CB8AC3E}">
        <p14:creationId xmlns:p14="http://schemas.microsoft.com/office/powerpoint/2010/main" val="244612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19D6018E-C28E-19B9-B9B9-D984482D02CA}"/>
              </a:ext>
            </a:extLst>
          </p:cNvPr>
          <p:cNvSpPr txBox="1"/>
          <p:nvPr/>
        </p:nvSpPr>
        <p:spPr>
          <a:xfrm>
            <a:off x="6304547" y="1696864"/>
            <a:ext cx="5742909" cy="2893100"/>
          </a:xfrm>
          <a:prstGeom prst="rect">
            <a:avLst/>
          </a:prstGeom>
          <a:noFill/>
        </p:spPr>
        <p:txBody>
          <a:bodyPr wrap="square">
            <a:spAutoFit/>
          </a:bodyPr>
          <a:lstStyle/>
          <a:p>
            <a:r>
              <a:rPr lang="en-US" sz="2600" dirty="0"/>
              <a:t>"</a:t>
            </a:r>
            <a:r>
              <a:rPr lang="en-US" sz="2600" i="1" dirty="0"/>
              <a:t>We ramblers, after a hard week’s work, in smoky towns and cities, go out rambling for relaxation and fresh air. And we find the finest rambling country is closed to us… our request, or demand, for access to all peaks and uncultivated moorland is nothing unreasonable</a:t>
            </a:r>
            <a:r>
              <a:rPr lang="en-US" sz="2600" dirty="0"/>
              <a:t>"</a:t>
            </a:r>
            <a:endParaRPr lang="de-DE" sz="2600" dirty="0"/>
          </a:p>
        </p:txBody>
      </p:sp>
      <p:sp>
        <p:nvSpPr>
          <p:cNvPr id="12" name="Titel 1">
            <a:extLst>
              <a:ext uri="{FF2B5EF4-FFF2-40B4-BE49-F238E27FC236}">
                <a16:creationId xmlns:a16="http://schemas.microsoft.com/office/drawing/2014/main" id="{5C847C92-F6D0-16D1-3136-70249F37507A}"/>
              </a:ext>
            </a:extLst>
          </p:cNvPr>
          <p:cNvSpPr>
            <a:spLocks noGrp="1"/>
          </p:cNvSpPr>
          <p:nvPr>
            <p:ph type="title"/>
          </p:nvPr>
        </p:nvSpPr>
        <p:spPr>
          <a:xfrm>
            <a:off x="1097280" y="75627"/>
            <a:ext cx="10058400" cy="1111891"/>
          </a:xfrm>
        </p:spPr>
        <p:txBody>
          <a:bodyPr>
            <a:normAutofit/>
          </a:bodyPr>
          <a:lstStyle/>
          <a:p>
            <a:pPr algn="ctr"/>
            <a:r>
              <a:rPr lang="es-ES" dirty="0"/>
              <a:t>Mass Tresspass Kinder Scout (1932)</a:t>
            </a:r>
            <a:endParaRPr lang="de-DE" dirty="0"/>
          </a:p>
        </p:txBody>
      </p:sp>
      <p:cxnSp>
        <p:nvCxnSpPr>
          <p:cNvPr id="13" name="Gerader Verbinder 12">
            <a:extLst>
              <a:ext uri="{FF2B5EF4-FFF2-40B4-BE49-F238E27FC236}">
                <a16:creationId xmlns:a16="http://schemas.microsoft.com/office/drawing/2014/main" id="{6194CCFA-6733-AC51-5481-0E654FE5BC89}"/>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A87370BF-093A-FB16-7C53-346ECB6A9EBA}"/>
              </a:ext>
            </a:extLst>
          </p:cNvPr>
          <p:cNvSpPr txBox="1"/>
          <p:nvPr/>
        </p:nvSpPr>
        <p:spPr>
          <a:xfrm>
            <a:off x="6976669" y="4973205"/>
            <a:ext cx="5070787" cy="369332"/>
          </a:xfrm>
          <a:prstGeom prst="rect">
            <a:avLst/>
          </a:prstGeom>
          <a:noFill/>
        </p:spPr>
        <p:txBody>
          <a:bodyPr wrap="square">
            <a:spAutoFit/>
          </a:bodyPr>
          <a:lstStyle/>
          <a:p>
            <a:r>
              <a:rPr lang="de-DE" dirty="0"/>
              <a:t>Benny Rothman</a:t>
            </a:r>
          </a:p>
        </p:txBody>
      </p:sp>
      <p:sp>
        <p:nvSpPr>
          <p:cNvPr id="4" name="Textfeld 3">
            <a:extLst>
              <a:ext uri="{FF2B5EF4-FFF2-40B4-BE49-F238E27FC236}">
                <a16:creationId xmlns:a16="http://schemas.microsoft.com/office/drawing/2014/main" id="{1E02C191-E096-9F46-A97C-F67665A43750}"/>
              </a:ext>
            </a:extLst>
          </p:cNvPr>
          <p:cNvSpPr txBox="1"/>
          <p:nvPr/>
        </p:nvSpPr>
        <p:spPr>
          <a:xfrm>
            <a:off x="788362" y="2182850"/>
            <a:ext cx="4572304" cy="1446550"/>
          </a:xfrm>
          <a:prstGeom prst="rect">
            <a:avLst/>
          </a:prstGeom>
          <a:noFill/>
          <a:ln w="19050">
            <a:solidFill>
              <a:srgbClr val="64CC6C"/>
            </a:solidFill>
          </a:ln>
        </p:spPr>
        <p:txBody>
          <a:bodyPr wrap="square">
            <a:spAutoFit/>
          </a:bodyPr>
          <a:lstStyle/>
          <a:p>
            <a:pPr lvl="0" algn="ctr">
              <a:defRPr/>
            </a:pPr>
            <a:r>
              <a:rPr lang="en-GB" sz="2000" dirty="0"/>
              <a:t>This photo of the Mass Trespass on Kinder Scout can be used:</a:t>
            </a:r>
          </a:p>
          <a:p>
            <a:pPr lvl="0" algn="ctr">
              <a:defRPr/>
            </a:pPr>
            <a:endParaRPr lang="de-DE" sz="2000" dirty="0"/>
          </a:p>
          <a:p>
            <a:pPr lvl="0" algn="ctr">
              <a:defRPr/>
            </a:pPr>
            <a:r>
              <a:rPr lang="de-DE" sz="1400" dirty="0"/>
              <a:t>https://www.bbc.com/news/uk-england-derbyshire-61008955</a:t>
            </a:r>
          </a:p>
        </p:txBody>
      </p:sp>
    </p:spTree>
    <p:extLst>
      <p:ext uri="{BB962C8B-B14F-4D97-AF65-F5344CB8AC3E}">
        <p14:creationId xmlns:p14="http://schemas.microsoft.com/office/powerpoint/2010/main" val="404414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8DE2-0E10-04DB-8A13-5010A6D30F39}"/>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345ED908-234F-176D-7599-857492D96F3E}"/>
              </a:ext>
            </a:extLst>
          </p:cNvPr>
          <p:cNvSpPr>
            <a:spLocks noGrp="1"/>
          </p:cNvSpPr>
          <p:nvPr>
            <p:ph type="title"/>
          </p:nvPr>
        </p:nvSpPr>
        <p:spPr>
          <a:xfrm>
            <a:off x="1097280" y="75627"/>
            <a:ext cx="10058400" cy="1111891"/>
          </a:xfrm>
        </p:spPr>
        <p:txBody>
          <a:bodyPr>
            <a:normAutofit/>
          </a:bodyPr>
          <a:lstStyle/>
          <a:p>
            <a:pPr algn="ctr"/>
            <a:r>
              <a:rPr lang="es-ES" dirty="0"/>
              <a:t>Mass Tresspass Kinder Scout (1932)</a:t>
            </a:r>
            <a:endParaRPr lang="de-DE" dirty="0"/>
          </a:p>
        </p:txBody>
      </p:sp>
      <p:cxnSp>
        <p:nvCxnSpPr>
          <p:cNvPr id="13" name="Gerader Verbinder 12">
            <a:extLst>
              <a:ext uri="{FF2B5EF4-FFF2-40B4-BE49-F238E27FC236}">
                <a16:creationId xmlns:a16="http://schemas.microsoft.com/office/drawing/2014/main" id="{5758DD2A-FBF9-C206-CF76-DA97FC37F71D}"/>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3" name="Rectangle 2">
            <a:extLst>
              <a:ext uri="{FF2B5EF4-FFF2-40B4-BE49-F238E27FC236}">
                <a16:creationId xmlns:a16="http://schemas.microsoft.com/office/drawing/2014/main" id="{73513D62-6A12-BD2A-0D74-3A3880A59667}"/>
              </a:ext>
            </a:extLst>
          </p:cNvPr>
          <p:cNvSpPr>
            <a:spLocks noChangeArrowheads="1"/>
          </p:cNvSpPr>
          <p:nvPr/>
        </p:nvSpPr>
        <p:spPr bwMode="auto">
          <a:xfrm>
            <a:off x="514349" y="1932079"/>
            <a:ext cx="888632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ct val="0"/>
              </a:spcAft>
              <a:buFont typeface="Wingdings" panose="05000000000000000000" pitchFamily="2" charset="2"/>
              <a:buChar char="§"/>
            </a:pPr>
            <a:r>
              <a:rPr lang="en-US" sz="2400" dirty="0"/>
              <a:t>On 24 April 1932, a group of 400 men and women walked across the moorland of the Peak District, which was then the exclusive property of wealthy gamekeepers</a:t>
            </a:r>
          </a:p>
          <a:p>
            <a:pPr marL="285750" lvl="0" indent="-285750" eaLnBrk="0" fontAlgn="base" hangingPunct="0">
              <a:spcBef>
                <a:spcPct val="0"/>
              </a:spcBef>
              <a:spcAft>
                <a:spcPct val="0"/>
              </a:spcAft>
              <a:buFont typeface="Wingdings" panose="05000000000000000000" pitchFamily="2" charset="2"/>
              <a:buChar char="§"/>
            </a:pPr>
            <a:r>
              <a:rPr lang="de-DE" altLang="de-DE" sz="2400" dirty="0" err="1"/>
              <a:t>workers</a:t>
            </a:r>
            <a:r>
              <a:rPr lang="de-DE" altLang="de-DE" sz="2400" dirty="0"/>
              <a:t> </a:t>
            </a:r>
            <a:r>
              <a:rPr lang="de-DE" altLang="de-DE" sz="2400" dirty="0" err="1"/>
              <a:t>demanded</a:t>
            </a:r>
            <a:r>
              <a:rPr lang="de-DE" altLang="de-DE" sz="2400" dirty="0"/>
              <a:t> </a:t>
            </a:r>
            <a:r>
              <a:rPr lang="de-DE" altLang="de-DE" sz="2400" dirty="0" err="1"/>
              <a:t>public</a:t>
            </a:r>
            <a:r>
              <a:rPr lang="de-DE" altLang="de-DE" sz="2400" dirty="0"/>
              <a:t> </a:t>
            </a:r>
            <a:r>
              <a:rPr lang="de-DE" altLang="de-DE" sz="2400" dirty="0" err="1"/>
              <a:t>access</a:t>
            </a:r>
            <a:r>
              <a:rPr lang="de-DE" altLang="de-DE" sz="2400" dirty="0"/>
              <a:t> </a:t>
            </a:r>
            <a:r>
              <a:rPr lang="de-DE" altLang="de-DE" sz="2400" dirty="0" err="1"/>
              <a:t>to</a:t>
            </a:r>
            <a:r>
              <a:rPr lang="de-DE" altLang="de-DE" sz="2400" dirty="0"/>
              <a:t> </a:t>
            </a:r>
            <a:r>
              <a:rPr lang="de-DE" altLang="de-DE" sz="2400" dirty="0" err="1"/>
              <a:t>land</a:t>
            </a:r>
            <a:r>
              <a:rPr lang="de-DE" altLang="de-DE" sz="2400" dirty="0"/>
              <a:t> </a:t>
            </a:r>
            <a:r>
              <a:rPr lang="de-DE" altLang="de-DE" sz="2400" dirty="0" err="1"/>
              <a:t>reserved</a:t>
            </a:r>
            <a:r>
              <a:rPr lang="de-DE" altLang="de-DE" sz="2400" dirty="0"/>
              <a:t> </a:t>
            </a:r>
            <a:r>
              <a:rPr lang="de-DE" altLang="de-DE" sz="2400" dirty="0" err="1"/>
              <a:t>for</a:t>
            </a:r>
            <a:r>
              <a:rPr lang="de-DE" altLang="de-DE" sz="2400" dirty="0"/>
              <a:t> </a:t>
            </a:r>
            <a:r>
              <a:rPr lang="de-DE" altLang="de-DE" sz="2400" dirty="0" err="1"/>
              <a:t>the</a:t>
            </a:r>
            <a:r>
              <a:rPr lang="de-DE" altLang="de-DE" sz="2400" dirty="0"/>
              <a:t> </a:t>
            </a:r>
            <a:r>
              <a:rPr lang="de-DE" altLang="de-DE" sz="2400" dirty="0" err="1"/>
              <a:t>wealthy</a:t>
            </a:r>
            <a:endParaRPr lang="de-DE" altLang="de-DE" sz="2400" dirty="0"/>
          </a:p>
          <a:p>
            <a:pPr marL="285750" indent="-285750" eaLnBrk="0" fontAlgn="base" hangingPunct="0">
              <a:spcBef>
                <a:spcPct val="0"/>
              </a:spcBef>
              <a:spcAft>
                <a:spcPct val="0"/>
              </a:spcAft>
              <a:buFont typeface="Wingdings" panose="05000000000000000000" pitchFamily="2" charset="2"/>
              <a:buChar char="§"/>
            </a:pPr>
            <a:r>
              <a:rPr lang="de-DE" altLang="de-DE" sz="2400" dirty="0" err="1"/>
              <a:t>six</a:t>
            </a:r>
            <a:r>
              <a:rPr lang="de-DE" altLang="de-DE" sz="2400" dirty="0"/>
              <a:t> </a:t>
            </a:r>
            <a:r>
              <a:rPr lang="de-DE" altLang="de-DE" sz="2400" dirty="0" err="1"/>
              <a:t>protesters</a:t>
            </a:r>
            <a:r>
              <a:rPr lang="de-DE" altLang="de-DE" sz="2400" dirty="0"/>
              <a:t> </a:t>
            </a:r>
            <a:r>
              <a:rPr lang="de-DE" altLang="de-DE" sz="2400" dirty="0" err="1"/>
              <a:t>were</a:t>
            </a:r>
            <a:r>
              <a:rPr lang="de-DE" altLang="de-DE" sz="2400" dirty="0"/>
              <a:t> </a:t>
            </a:r>
            <a:r>
              <a:rPr lang="de-DE" altLang="de-DE" sz="2400" dirty="0" err="1"/>
              <a:t>jailed</a:t>
            </a:r>
            <a:r>
              <a:rPr lang="de-DE" altLang="de-DE" sz="2400" dirty="0"/>
              <a:t>, but </a:t>
            </a:r>
            <a:r>
              <a:rPr lang="de-DE" altLang="de-DE" sz="2400" dirty="0" err="1"/>
              <a:t>the</a:t>
            </a:r>
            <a:r>
              <a:rPr lang="de-DE" altLang="de-DE" sz="2400" dirty="0"/>
              <a:t> </a:t>
            </a:r>
            <a:r>
              <a:rPr lang="de-DE" altLang="de-DE" sz="2400" dirty="0" err="1"/>
              <a:t>protest</a:t>
            </a:r>
            <a:r>
              <a:rPr lang="de-DE" altLang="de-DE" sz="2400" dirty="0"/>
              <a:t> </a:t>
            </a:r>
            <a:r>
              <a:rPr lang="de-DE" altLang="de-DE" sz="2400" dirty="0" err="1"/>
              <a:t>sparked</a:t>
            </a:r>
            <a:r>
              <a:rPr lang="de-DE" altLang="de-DE" sz="2400" dirty="0"/>
              <a:t> </a:t>
            </a:r>
            <a:r>
              <a:rPr lang="de-DE" altLang="de-DE" sz="2400" dirty="0" err="1"/>
              <a:t>public</a:t>
            </a:r>
            <a:r>
              <a:rPr lang="de-DE" altLang="de-DE" sz="2400" dirty="0"/>
              <a:t> support; </a:t>
            </a:r>
            <a:r>
              <a:rPr lang="de-DE" altLang="de-DE" sz="2400" dirty="0" err="1"/>
              <a:t>inspired</a:t>
            </a:r>
            <a:r>
              <a:rPr lang="de-DE" altLang="de-DE" sz="2400" dirty="0"/>
              <a:t> </a:t>
            </a:r>
            <a:r>
              <a:rPr lang="de-DE" altLang="de-DE" sz="2400" dirty="0" err="1"/>
              <a:t>the</a:t>
            </a:r>
            <a:r>
              <a:rPr lang="de-DE" altLang="de-DE" sz="2400" dirty="0"/>
              <a:t> Right </a:t>
            </a:r>
            <a:r>
              <a:rPr lang="de-DE" altLang="de-DE" sz="2400" dirty="0" err="1"/>
              <a:t>to</a:t>
            </a:r>
            <a:r>
              <a:rPr lang="de-DE" altLang="de-DE" sz="2400" dirty="0"/>
              <a:t> </a:t>
            </a:r>
            <a:r>
              <a:rPr lang="de-DE" altLang="de-DE" sz="2400" dirty="0" err="1"/>
              <a:t>Roam</a:t>
            </a:r>
            <a:r>
              <a:rPr lang="de-DE" altLang="de-DE" sz="2400" dirty="0"/>
              <a:t> </a:t>
            </a:r>
            <a:r>
              <a:rPr lang="de-DE" altLang="de-DE" sz="2400" dirty="0" err="1"/>
              <a:t>movement</a:t>
            </a:r>
            <a:r>
              <a:rPr lang="de-DE" altLang="de-DE" sz="2400" dirty="0"/>
              <a:t> &amp; </a:t>
            </a:r>
            <a:r>
              <a:rPr lang="de-DE" altLang="de-DE" sz="2400" dirty="0" err="1"/>
              <a:t>the</a:t>
            </a:r>
            <a:r>
              <a:rPr lang="de-DE" altLang="de-DE" sz="2400" dirty="0"/>
              <a:t> </a:t>
            </a:r>
            <a:r>
              <a:rPr lang="de-DE" altLang="de-DE" sz="2400" dirty="0" err="1"/>
              <a:t>UK’s</a:t>
            </a:r>
            <a:r>
              <a:rPr lang="de-DE" altLang="de-DE" sz="2400" dirty="0"/>
              <a:t> </a:t>
            </a:r>
            <a:r>
              <a:rPr lang="de-DE" altLang="de-DE" sz="2400" dirty="0" err="1"/>
              <a:t>first</a:t>
            </a:r>
            <a:r>
              <a:rPr lang="de-DE" altLang="de-DE" sz="2400" dirty="0"/>
              <a:t> National Park (1951)</a:t>
            </a:r>
          </a:p>
          <a:p>
            <a:pPr marL="285750" lvl="0" indent="-285750" eaLnBrk="0" fontAlgn="base" hangingPunct="0">
              <a:spcBef>
                <a:spcPct val="0"/>
              </a:spcBef>
              <a:spcAft>
                <a:spcPct val="0"/>
              </a:spcAft>
              <a:buFont typeface="Wingdings" panose="05000000000000000000" pitchFamily="2" charset="2"/>
              <a:buChar char="§"/>
            </a:pPr>
            <a:r>
              <a:rPr lang="de-DE" altLang="de-DE" sz="2400" dirty="0"/>
              <a:t>Early </a:t>
            </a:r>
            <a:r>
              <a:rPr lang="de-DE" altLang="de-DE" sz="2400" dirty="0" err="1"/>
              <a:t>example</a:t>
            </a:r>
            <a:r>
              <a:rPr lang="de-DE" altLang="de-DE" sz="2400" dirty="0"/>
              <a:t> </a:t>
            </a:r>
            <a:r>
              <a:rPr lang="de-DE" altLang="de-DE" sz="2400" dirty="0" err="1"/>
              <a:t>of</a:t>
            </a:r>
            <a:r>
              <a:rPr lang="de-DE" altLang="de-DE" sz="2400" dirty="0"/>
              <a:t> environmental </a:t>
            </a:r>
            <a:r>
              <a:rPr lang="de-DE" altLang="de-DE" sz="2400" dirty="0" err="1"/>
              <a:t>justice</a:t>
            </a:r>
            <a:r>
              <a:rPr lang="de-DE" altLang="de-DE" sz="2400" dirty="0"/>
              <a:t>: </a:t>
            </a:r>
            <a:r>
              <a:rPr lang="de-DE" altLang="de-DE" sz="2400" dirty="0" err="1"/>
              <a:t>access</a:t>
            </a:r>
            <a:r>
              <a:rPr lang="de-DE" altLang="de-DE" sz="2400" dirty="0"/>
              <a:t> </a:t>
            </a:r>
            <a:r>
              <a:rPr lang="de-DE" altLang="de-DE" sz="2400" dirty="0" err="1"/>
              <a:t>to</a:t>
            </a:r>
            <a:r>
              <a:rPr lang="de-DE" altLang="de-DE" sz="2400" dirty="0"/>
              <a:t> </a:t>
            </a:r>
            <a:r>
              <a:rPr lang="de-DE" altLang="de-DE" sz="2400" dirty="0" err="1"/>
              <a:t>nature</a:t>
            </a:r>
            <a:r>
              <a:rPr lang="de-DE" altLang="de-DE" sz="2400" dirty="0"/>
              <a:t> </a:t>
            </a:r>
            <a:r>
              <a:rPr lang="de-DE" altLang="de-DE" sz="2400" dirty="0" err="1"/>
              <a:t>framed</a:t>
            </a:r>
            <a:r>
              <a:rPr lang="de-DE" altLang="de-DE" sz="2400" dirty="0"/>
              <a:t> </a:t>
            </a:r>
            <a:r>
              <a:rPr lang="de-DE" altLang="de-DE" sz="2400" dirty="0" err="1"/>
              <a:t>as</a:t>
            </a:r>
            <a:r>
              <a:rPr lang="de-DE" altLang="de-DE" sz="2400" dirty="0"/>
              <a:t> a </a:t>
            </a:r>
            <a:r>
              <a:rPr lang="de-DE" altLang="de-DE" sz="2400" dirty="0" err="1"/>
              <a:t>class</a:t>
            </a:r>
            <a:r>
              <a:rPr lang="de-DE" altLang="de-DE" sz="2400" dirty="0"/>
              <a:t> </a:t>
            </a:r>
            <a:r>
              <a:rPr lang="de-DE" altLang="de-DE" sz="2400" dirty="0" err="1"/>
              <a:t>issue</a:t>
            </a:r>
            <a:endParaRPr lang="de-DE" altLang="de-DE" sz="2400" dirty="0"/>
          </a:p>
        </p:txBody>
      </p:sp>
    </p:spTree>
    <p:extLst>
      <p:ext uri="{BB962C8B-B14F-4D97-AF65-F5344CB8AC3E}">
        <p14:creationId xmlns:p14="http://schemas.microsoft.com/office/powerpoint/2010/main" val="3591799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8604E-D5F3-63B4-836C-CEFA5C87220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2C36B6F7-AA27-468F-6FF0-89851CDDFAE5}"/>
              </a:ext>
            </a:extLst>
          </p:cNvPr>
          <p:cNvSpPr>
            <a:spLocks noGrp="1"/>
          </p:cNvSpPr>
          <p:nvPr>
            <p:ph idx="1"/>
          </p:nvPr>
        </p:nvSpPr>
        <p:spPr>
          <a:xfrm>
            <a:off x="6380206" y="2014795"/>
            <a:ext cx="5659224" cy="2828410"/>
          </a:xfrm>
        </p:spPr>
        <p:txBody>
          <a:bodyPr>
            <a:normAutofit/>
          </a:bodyPr>
          <a:lstStyle/>
          <a:p>
            <a:pPr marL="0" lvl="0" indent="0" algn="ctr">
              <a:lnSpc>
                <a:spcPct val="107000"/>
              </a:lnSpc>
              <a:spcAft>
                <a:spcPts val="800"/>
              </a:spcAft>
              <a:buNone/>
              <a:tabLst>
                <a:tab pos="457200" algn="l"/>
              </a:tabLst>
            </a:pPr>
            <a:r>
              <a:rPr lang="en-US" dirty="0">
                <a:latin typeface="Calibri" panose="020F0502020204030204" pitchFamily="34" charset="0"/>
                <a:ea typeface="Calibri" panose="020F0502020204030204" pitchFamily="34" charset="0"/>
                <a:cs typeface="Vrinda" panose="020B0502040204020203" pitchFamily="34" charset="0"/>
              </a:rPr>
              <a:t>As part of the ‘</a:t>
            </a:r>
            <a:r>
              <a:rPr lang="en-US" dirty="0" err="1">
                <a:latin typeface="Calibri" panose="020F0502020204030204" pitchFamily="34" charset="0"/>
                <a:ea typeface="Calibri" panose="020F0502020204030204" pitchFamily="34" charset="0"/>
                <a:cs typeface="Vrinda" panose="020B0502040204020203" pitchFamily="34" charset="0"/>
              </a:rPr>
              <a:t>Arbeitsscheues</a:t>
            </a:r>
            <a:r>
              <a:rPr lang="en-US" dirty="0">
                <a:latin typeface="Calibri" panose="020F0502020204030204" pitchFamily="34" charset="0"/>
                <a:ea typeface="Calibri" panose="020F0502020204030204" pitchFamily="34" charset="0"/>
                <a:cs typeface="Vrinda" panose="020B0502040204020203" pitchFamily="34" charset="0"/>
              </a:rPr>
              <a:t> Reich’ (Work-shy Reich) campaign, more than 10,000 men were deported to concentration camps as so-called ‘</a:t>
            </a:r>
            <a:r>
              <a:rPr lang="en-US" dirty="0" err="1">
                <a:latin typeface="Calibri" panose="020F0502020204030204" pitchFamily="34" charset="0"/>
                <a:ea typeface="Calibri" panose="020F0502020204030204" pitchFamily="34" charset="0"/>
                <a:cs typeface="Vrinda" panose="020B0502040204020203" pitchFamily="34" charset="0"/>
              </a:rPr>
              <a:t>asocials</a:t>
            </a:r>
            <a:r>
              <a:rPr lang="en-US" dirty="0">
                <a:latin typeface="Calibri" panose="020F0502020204030204" pitchFamily="34" charset="0"/>
                <a:ea typeface="Calibri" panose="020F0502020204030204" pitchFamily="34" charset="0"/>
                <a:cs typeface="Vrinda" panose="020B0502040204020203" pitchFamily="34" charset="0"/>
              </a:rPr>
              <a:t>’ and forced into hard </a:t>
            </a:r>
            <a:r>
              <a:rPr lang="en-US" dirty="0" err="1">
                <a:latin typeface="Calibri" panose="020F0502020204030204" pitchFamily="34" charset="0"/>
                <a:ea typeface="Calibri" panose="020F0502020204030204" pitchFamily="34" charset="0"/>
                <a:cs typeface="Vrinda" panose="020B0502040204020203" pitchFamily="34" charset="0"/>
              </a:rPr>
              <a:t>labour</a:t>
            </a:r>
            <a:r>
              <a:rPr lang="en-US" dirty="0">
                <a:latin typeface="Calibri" panose="020F0502020204030204" pitchFamily="34" charset="0"/>
                <a:ea typeface="Calibri" panose="020F0502020204030204" pitchFamily="34" charset="0"/>
                <a:cs typeface="Vrinda" panose="020B0502040204020203" pitchFamily="34" charset="0"/>
              </a:rPr>
              <a:t>.</a:t>
            </a:r>
            <a:endParaRPr lang="de-DE" sz="3000" dirty="0">
              <a:latin typeface="Cambria" pitchFamily="18" charset="0"/>
            </a:endParaRPr>
          </a:p>
          <a:p>
            <a:pPr algn="ctr">
              <a:buNone/>
            </a:pPr>
            <a:endParaRPr lang="de-DE" sz="3000" dirty="0">
              <a:latin typeface="Cambria" pitchFamily="18" charset="0"/>
            </a:endParaRPr>
          </a:p>
        </p:txBody>
      </p:sp>
      <p:sp>
        <p:nvSpPr>
          <p:cNvPr id="3" name="Titel 2">
            <a:extLst>
              <a:ext uri="{FF2B5EF4-FFF2-40B4-BE49-F238E27FC236}">
                <a16:creationId xmlns:a16="http://schemas.microsoft.com/office/drawing/2014/main" id="{3F679E19-26F0-B2E1-97F0-1FA929CF463B}"/>
              </a:ext>
            </a:extLst>
          </p:cNvPr>
          <p:cNvSpPr>
            <a:spLocks noGrp="1"/>
          </p:cNvSpPr>
          <p:nvPr>
            <p:ph type="title"/>
          </p:nvPr>
        </p:nvSpPr>
        <p:spPr>
          <a:xfrm>
            <a:off x="587975" y="374579"/>
            <a:ext cx="10817311" cy="1143000"/>
          </a:xfrm>
        </p:spPr>
        <p:txBody>
          <a:bodyPr>
            <a:normAutofit fontScale="90000"/>
          </a:bodyPr>
          <a:lstStyle/>
          <a:p>
            <a:pPr algn="ctr"/>
            <a:r>
              <a:rPr lang="de-DE" dirty="0"/>
              <a:t>Aktion Arbeitsscheues Reich (</a:t>
            </a:r>
            <a:r>
              <a:rPr lang="en-US" dirty="0">
                <a:ea typeface="Calibri" panose="020F0502020204030204" pitchFamily="34" charset="0"/>
                <a:cs typeface="Vrinda" panose="020B0502040204020203" pitchFamily="34" charset="0"/>
              </a:rPr>
              <a:t>Work-shy Reich) 1938</a:t>
            </a:r>
            <a:endParaRPr lang="en-US" dirty="0"/>
          </a:p>
        </p:txBody>
      </p:sp>
      <p:cxnSp>
        <p:nvCxnSpPr>
          <p:cNvPr id="5" name="Gerader Verbinder 4">
            <a:extLst>
              <a:ext uri="{FF2B5EF4-FFF2-40B4-BE49-F238E27FC236}">
                <a16:creationId xmlns:a16="http://schemas.microsoft.com/office/drawing/2014/main" id="{5FB7AD6D-DFE9-99BB-9BE8-03968AF53264}"/>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4" name="Grafik 3" descr="Ein Bild, das Text, Platte, Gedenktafel, Gelände enthält.&#10;&#10;Automatisch generierte Beschreibung">
            <a:extLst>
              <a:ext uri="{FF2B5EF4-FFF2-40B4-BE49-F238E27FC236}">
                <a16:creationId xmlns:a16="http://schemas.microsoft.com/office/drawing/2014/main" id="{093553C6-23EB-F40C-FCE2-828A7A583D6B}"/>
              </a:ext>
            </a:extLst>
          </p:cNvPr>
          <p:cNvPicPr>
            <a:picLocks noChangeAspect="1"/>
          </p:cNvPicPr>
          <p:nvPr/>
        </p:nvPicPr>
        <p:blipFill rotWithShape="1">
          <a:blip r:embed="rId3">
            <a:extLst>
              <a:ext uri="{28A0092B-C50C-407E-A947-70E740481C1C}">
                <a14:useLocalDpi xmlns:a14="http://schemas.microsoft.com/office/drawing/2010/main" val="0"/>
              </a:ext>
            </a:extLst>
          </a:blip>
          <a:srcRect l="15321" t="13486" r="17137" b="15272"/>
          <a:stretch>
            <a:fillRect/>
          </a:stretch>
        </p:blipFill>
        <p:spPr>
          <a:xfrm>
            <a:off x="232973" y="1950034"/>
            <a:ext cx="2911905" cy="2828410"/>
          </a:xfrm>
          <a:prstGeom prst="rect">
            <a:avLst/>
          </a:prstGeom>
        </p:spPr>
      </p:pic>
      <p:sp>
        <p:nvSpPr>
          <p:cNvPr id="7" name="Textfeld 6">
            <a:extLst>
              <a:ext uri="{FF2B5EF4-FFF2-40B4-BE49-F238E27FC236}">
                <a16:creationId xmlns:a16="http://schemas.microsoft.com/office/drawing/2014/main" id="{AF77C275-C8B8-C73C-A600-C5216A1A6C0D}"/>
              </a:ext>
            </a:extLst>
          </p:cNvPr>
          <p:cNvSpPr txBox="1"/>
          <p:nvPr/>
        </p:nvSpPr>
        <p:spPr>
          <a:xfrm>
            <a:off x="3130379" y="2366258"/>
            <a:ext cx="3249828" cy="2062103"/>
          </a:xfrm>
          <a:prstGeom prst="rect">
            <a:avLst/>
          </a:prstGeom>
          <a:noFill/>
        </p:spPr>
        <p:txBody>
          <a:bodyPr wrap="square">
            <a:spAutoFit/>
          </a:bodyPr>
          <a:lstStyle/>
          <a:p>
            <a:pPr algn="ctr"/>
            <a:r>
              <a:rPr lang="de-DE" sz="1400" dirty="0"/>
              <a:t>Franz </a:t>
            </a:r>
            <a:r>
              <a:rPr lang="de-DE" sz="1600" dirty="0"/>
              <a:t>Lissner </a:t>
            </a:r>
            <a:r>
              <a:rPr lang="de-DE" sz="1600" dirty="0" err="1"/>
              <a:t>lived</a:t>
            </a:r>
            <a:r>
              <a:rPr lang="de-DE" sz="1600" dirty="0"/>
              <a:t> </a:t>
            </a:r>
            <a:r>
              <a:rPr lang="de-DE" sz="1600" dirty="0" err="1"/>
              <a:t>here</a:t>
            </a:r>
            <a:r>
              <a:rPr lang="de-DE" sz="1600" dirty="0"/>
              <a:t>. </a:t>
            </a:r>
            <a:br>
              <a:rPr lang="de-DE" sz="1600" dirty="0"/>
            </a:br>
            <a:r>
              <a:rPr lang="de-DE" sz="1600" dirty="0"/>
              <a:t>Born in 1900. </a:t>
            </a:r>
            <a:br>
              <a:rPr lang="de-DE" sz="1600" dirty="0"/>
            </a:br>
            <a:r>
              <a:rPr lang="de-DE" sz="1600" dirty="0" err="1"/>
              <a:t>Arrested</a:t>
            </a:r>
            <a:r>
              <a:rPr lang="de-DE" sz="1600" dirty="0"/>
              <a:t> on 20 April 1933 </a:t>
            </a:r>
            <a:r>
              <a:rPr lang="de-DE" sz="1600" dirty="0" err="1"/>
              <a:t>during</a:t>
            </a:r>
            <a:r>
              <a:rPr lang="de-DE" sz="1600" dirty="0"/>
              <a:t> </a:t>
            </a:r>
            <a:r>
              <a:rPr lang="de-DE" sz="1600" dirty="0" err="1"/>
              <a:t>the</a:t>
            </a:r>
            <a:r>
              <a:rPr lang="de-DE" sz="1600" dirty="0"/>
              <a:t> „Aktion Arbeitsscheu Reich“</a:t>
            </a:r>
          </a:p>
          <a:p>
            <a:pPr algn="ctr"/>
            <a:r>
              <a:rPr lang="de-DE" sz="1600" dirty="0"/>
              <a:t>Buchenwald. </a:t>
            </a:r>
          </a:p>
          <a:p>
            <a:pPr algn="ctr"/>
            <a:r>
              <a:rPr lang="de-DE" sz="1600" dirty="0" err="1"/>
              <a:t>Several</a:t>
            </a:r>
            <a:r>
              <a:rPr lang="de-DE" sz="1600" dirty="0"/>
              <a:t> </a:t>
            </a:r>
            <a:r>
              <a:rPr lang="de-DE" sz="1600" dirty="0" err="1"/>
              <a:t>prison</a:t>
            </a:r>
            <a:r>
              <a:rPr lang="de-DE" sz="1600" dirty="0"/>
              <a:t> </a:t>
            </a:r>
            <a:r>
              <a:rPr lang="de-DE" sz="1600" dirty="0" err="1"/>
              <a:t>terms</a:t>
            </a:r>
            <a:r>
              <a:rPr lang="de-DE" sz="1600" dirty="0"/>
              <a:t>. </a:t>
            </a:r>
          </a:p>
          <a:p>
            <a:pPr algn="ctr"/>
            <a:r>
              <a:rPr lang="de-DE" sz="1600" dirty="0"/>
              <a:t>1944 Neuengamme </a:t>
            </a:r>
          </a:p>
          <a:p>
            <a:pPr algn="ctr"/>
            <a:r>
              <a:rPr lang="de-DE" sz="1600" dirty="0" err="1"/>
              <a:t>Killed</a:t>
            </a:r>
            <a:r>
              <a:rPr lang="de-DE" sz="1600" dirty="0"/>
              <a:t> on 4 </a:t>
            </a:r>
            <a:r>
              <a:rPr lang="de-DE" sz="1600" dirty="0" err="1"/>
              <a:t>February</a:t>
            </a:r>
            <a:r>
              <a:rPr lang="de-DE" sz="1600" dirty="0"/>
              <a:t> 1945</a:t>
            </a:r>
          </a:p>
        </p:txBody>
      </p:sp>
      <p:sp>
        <p:nvSpPr>
          <p:cNvPr id="8" name="Textfeld 7">
            <a:extLst>
              <a:ext uri="{FF2B5EF4-FFF2-40B4-BE49-F238E27FC236}">
                <a16:creationId xmlns:a16="http://schemas.microsoft.com/office/drawing/2014/main" id="{3704573B-D8B8-B80A-B1EE-2921D411ED5C}"/>
              </a:ext>
            </a:extLst>
          </p:cNvPr>
          <p:cNvSpPr txBox="1"/>
          <p:nvPr/>
        </p:nvSpPr>
        <p:spPr>
          <a:xfrm>
            <a:off x="92759" y="5056695"/>
            <a:ext cx="6104238" cy="430887"/>
          </a:xfrm>
          <a:prstGeom prst="rect">
            <a:avLst/>
          </a:prstGeom>
          <a:noFill/>
        </p:spPr>
        <p:txBody>
          <a:bodyPr wrap="square">
            <a:spAutoFit/>
          </a:bodyPr>
          <a:lstStyle/>
          <a:p>
            <a:pPr algn="ctr"/>
            <a:r>
              <a:rPr lang="de-DE" sz="1400" noProof="0" dirty="0" err="1"/>
              <a:t>Published</a:t>
            </a:r>
            <a:r>
              <a:rPr lang="de-DE" sz="1400" noProof="0" dirty="0"/>
              <a:t> </a:t>
            </a:r>
            <a:r>
              <a:rPr lang="de-DE" sz="1400" noProof="0" dirty="0" err="1"/>
              <a:t>under</a:t>
            </a:r>
            <a:r>
              <a:rPr lang="de-DE" sz="1400" noProof="0" dirty="0"/>
              <a:t>: </a:t>
            </a:r>
            <a:r>
              <a:rPr lang="de-DE" sz="1400" noProof="0" dirty="0">
                <a:solidFill>
                  <a:schemeClr val="accent4"/>
                </a:solidFill>
                <a:hlinkClick r:id="rId4">
                  <a:extLst>
                    <a:ext uri="{A12FA001-AC4F-418D-AE19-62706E023703}">
                      <ahyp:hlinkClr xmlns:ahyp="http://schemas.microsoft.com/office/drawing/2018/hyperlinkcolor" val="tx"/>
                    </a:ext>
                  </a:extLst>
                </a:hlinkClick>
              </a:rPr>
              <a:t>Attribution-Share </a:t>
            </a:r>
            <a:r>
              <a:rPr lang="de-DE" sz="1400" noProof="0" dirty="0" err="1">
                <a:solidFill>
                  <a:schemeClr val="accent4"/>
                </a:solidFill>
                <a:hlinkClick r:id="rId4">
                  <a:extLst>
                    <a:ext uri="{A12FA001-AC4F-418D-AE19-62706E023703}">
                      <ahyp:hlinkClr xmlns:ahyp="http://schemas.microsoft.com/office/drawing/2018/hyperlinkcolor" val="tx"/>
                    </a:ext>
                  </a:extLst>
                </a:hlinkClick>
              </a:rPr>
              <a:t>Alike</a:t>
            </a:r>
            <a:r>
              <a:rPr lang="de-DE" sz="1400" noProof="0" dirty="0">
                <a:solidFill>
                  <a:schemeClr val="accent4"/>
                </a:solidFill>
                <a:hlinkClick r:id="rId4">
                  <a:extLst>
                    <a:ext uri="{A12FA001-AC4F-418D-AE19-62706E023703}">
                      <ahyp:hlinkClr xmlns:ahyp="http://schemas.microsoft.com/office/drawing/2018/hyperlinkcolor" val="tx"/>
                    </a:ext>
                  </a:extLst>
                </a:hlinkClick>
              </a:rPr>
              <a:t> 4.0 International Lizenz </a:t>
            </a:r>
            <a:br>
              <a:rPr lang="de-DE" sz="3200" dirty="0">
                <a:solidFill>
                  <a:schemeClr val="accent4"/>
                </a:solidFill>
              </a:rPr>
            </a:br>
            <a:r>
              <a:rPr lang="de-DE" sz="800" dirty="0">
                <a:solidFill>
                  <a:schemeClr val="accent4"/>
                </a:solidFill>
              </a:rPr>
              <a:t>https://commons.wikimedia.org/wiki/File:Stolperstein_f%C3%BCr_Franz_Lissner_%28Uetersen%29.jpg </a:t>
            </a:r>
            <a:endParaRPr lang="de-DE" sz="3200" noProof="0" dirty="0">
              <a:solidFill>
                <a:schemeClr val="accent4"/>
              </a:solidFill>
            </a:endParaRPr>
          </a:p>
        </p:txBody>
      </p:sp>
    </p:spTree>
    <p:extLst>
      <p:ext uri="{BB962C8B-B14F-4D97-AF65-F5344CB8AC3E}">
        <p14:creationId xmlns:p14="http://schemas.microsoft.com/office/powerpoint/2010/main" val="55011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88DE-C866-BCD9-2E28-7D3450367E41}"/>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430815B-1030-893F-38DD-0C0DB4F05E11}"/>
              </a:ext>
            </a:extLst>
          </p:cNvPr>
          <p:cNvSpPr>
            <a:spLocks noGrp="1"/>
          </p:cNvSpPr>
          <p:nvPr>
            <p:ph idx="1"/>
          </p:nvPr>
        </p:nvSpPr>
        <p:spPr>
          <a:xfrm>
            <a:off x="430306" y="2132856"/>
            <a:ext cx="7624482" cy="3888432"/>
          </a:xfrm>
        </p:spPr>
        <p:txBody>
          <a:bodyPr>
            <a:normAutofit/>
          </a:bodyPr>
          <a:lstStyle/>
          <a:p>
            <a:pPr>
              <a:buClr>
                <a:srgbClr val="BE40F2"/>
              </a:buClr>
              <a:buFont typeface="Wingdings" panose="05000000000000000000" pitchFamily="2" charset="2"/>
              <a:buChar char="§"/>
            </a:pPr>
            <a:r>
              <a:rPr lang="en-US" dirty="0"/>
              <a:t>Especially men of working age who had twice turned down a job offer or given up after a short time</a:t>
            </a:r>
          </a:p>
          <a:p>
            <a:pPr>
              <a:buClr>
                <a:srgbClr val="BE40F2"/>
              </a:buClr>
              <a:buFont typeface="Wingdings" panose="05000000000000000000" pitchFamily="2" charset="2"/>
              <a:buChar char="§"/>
            </a:pPr>
            <a:endParaRPr lang="en-US" sz="1400" dirty="0"/>
          </a:p>
          <a:p>
            <a:pPr>
              <a:buClr>
                <a:srgbClr val="BE40F2"/>
              </a:buClr>
              <a:buFont typeface="Wingdings" panose="05000000000000000000" pitchFamily="2" charset="2"/>
              <a:buChar char="§"/>
            </a:pPr>
            <a:r>
              <a:rPr lang="en-US" dirty="0"/>
              <a:t>Ability to work as an important reason for arrest</a:t>
            </a:r>
          </a:p>
          <a:p>
            <a:pPr>
              <a:buClr>
                <a:srgbClr val="BE40F2"/>
              </a:buClr>
              <a:buFont typeface="Wingdings" panose="05000000000000000000" pitchFamily="2" charset="2"/>
              <a:buChar char="§"/>
            </a:pPr>
            <a:endParaRPr lang="en-US" sz="1200" dirty="0"/>
          </a:p>
          <a:p>
            <a:pPr>
              <a:buClr>
                <a:srgbClr val="BE40F2"/>
              </a:buClr>
              <a:buFont typeface="Wingdings" panose="05000000000000000000" pitchFamily="2" charset="2"/>
              <a:buChar char="§"/>
            </a:pPr>
            <a:r>
              <a:rPr lang="en-US" dirty="0"/>
              <a:t>Also a cover for the arrest and murder of many homeless people, prostitutes, Sinti &amp; Roma, Jews</a:t>
            </a:r>
            <a:endParaRPr lang="en-US" sz="2800" dirty="0"/>
          </a:p>
        </p:txBody>
      </p:sp>
      <p:sp>
        <p:nvSpPr>
          <p:cNvPr id="3" name="Titel 2">
            <a:extLst>
              <a:ext uri="{FF2B5EF4-FFF2-40B4-BE49-F238E27FC236}">
                <a16:creationId xmlns:a16="http://schemas.microsoft.com/office/drawing/2014/main" id="{8A2A23E1-00B6-093E-2488-A03FF6EE4359}"/>
              </a:ext>
            </a:extLst>
          </p:cNvPr>
          <p:cNvSpPr>
            <a:spLocks noGrp="1"/>
          </p:cNvSpPr>
          <p:nvPr>
            <p:ph type="title"/>
          </p:nvPr>
        </p:nvSpPr>
        <p:spPr>
          <a:xfrm>
            <a:off x="109331" y="486091"/>
            <a:ext cx="11966712" cy="1143000"/>
          </a:xfrm>
        </p:spPr>
        <p:txBody>
          <a:bodyPr>
            <a:noAutofit/>
          </a:bodyPr>
          <a:lstStyle/>
          <a:p>
            <a:pPr algn="ctr"/>
            <a:r>
              <a:rPr lang="de-DE" dirty="0"/>
              <a:t>Aktion Arbeitsscheues Reich (</a:t>
            </a:r>
            <a:r>
              <a:rPr lang="en-US" dirty="0">
                <a:ea typeface="Calibri" panose="020F0502020204030204" pitchFamily="34" charset="0"/>
                <a:cs typeface="Vrinda" panose="020B0502040204020203" pitchFamily="34" charset="0"/>
              </a:rPr>
              <a:t>Work-shy Reich) 1938</a:t>
            </a:r>
            <a:endParaRPr lang="en-US" dirty="0"/>
          </a:p>
        </p:txBody>
      </p:sp>
      <p:pic>
        <p:nvPicPr>
          <p:cNvPr id="6" name="Grafik 5" descr="Ein Bild, das Text, Platte, Gedenktafel, Gelände enthält.&#10;&#10;Automatisch generierte Beschreibung">
            <a:extLst>
              <a:ext uri="{FF2B5EF4-FFF2-40B4-BE49-F238E27FC236}">
                <a16:creationId xmlns:a16="http://schemas.microsoft.com/office/drawing/2014/main" id="{9B0B477F-46B1-507E-AC9E-C7D335215B03}"/>
              </a:ext>
            </a:extLst>
          </p:cNvPr>
          <p:cNvPicPr>
            <a:picLocks noChangeAspect="1"/>
          </p:cNvPicPr>
          <p:nvPr/>
        </p:nvPicPr>
        <p:blipFill rotWithShape="1">
          <a:blip r:embed="rId3">
            <a:extLst>
              <a:ext uri="{28A0092B-C50C-407E-A947-70E740481C1C}">
                <a14:useLocalDpi xmlns:a14="http://schemas.microsoft.com/office/drawing/2010/main" val="0"/>
              </a:ext>
            </a:extLst>
          </a:blip>
          <a:srcRect l="8341" t="11281" r="10383" b="9551"/>
          <a:stretch/>
        </p:blipFill>
        <p:spPr>
          <a:xfrm>
            <a:off x="8373780" y="2010309"/>
            <a:ext cx="3503993" cy="3143082"/>
          </a:xfrm>
          <a:prstGeom prst="rect">
            <a:avLst/>
          </a:prstGeom>
        </p:spPr>
      </p:pic>
      <p:cxnSp>
        <p:nvCxnSpPr>
          <p:cNvPr id="7" name="Gerader Verbinder 6">
            <a:extLst>
              <a:ext uri="{FF2B5EF4-FFF2-40B4-BE49-F238E27FC236}">
                <a16:creationId xmlns:a16="http://schemas.microsoft.com/office/drawing/2014/main" id="{B9000446-B01C-8EB2-543E-8905620F85EE}"/>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Textfeld 3">
            <a:extLst>
              <a:ext uri="{FF2B5EF4-FFF2-40B4-BE49-F238E27FC236}">
                <a16:creationId xmlns:a16="http://schemas.microsoft.com/office/drawing/2014/main" id="{01C7E969-F391-8AEC-4469-FCDD94C78CC1}"/>
              </a:ext>
            </a:extLst>
          </p:cNvPr>
          <p:cNvSpPr txBox="1"/>
          <p:nvPr/>
        </p:nvSpPr>
        <p:spPr>
          <a:xfrm>
            <a:off x="8054788" y="5153391"/>
            <a:ext cx="3926680" cy="1138773"/>
          </a:xfrm>
          <a:prstGeom prst="rect">
            <a:avLst/>
          </a:prstGeom>
          <a:noFill/>
        </p:spPr>
        <p:txBody>
          <a:bodyPr wrap="square" rtlCol="0">
            <a:spAutoFit/>
          </a:bodyPr>
          <a:lstStyle/>
          <a:p>
            <a:pPr algn="ctr"/>
            <a:r>
              <a:rPr lang="de-DE" sz="1400" noProof="0" dirty="0"/>
              <a:t>„Stolperstein“ </a:t>
            </a:r>
            <a:r>
              <a:rPr lang="de-DE" sz="1400" noProof="0" dirty="0" err="1"/>
              <a:t>for</a:t>
            </a:r>
            <a:r>
              <a:rPr lang="de-DE" sz="1400" noProof="0" dirty="0"/>
              <a:t> Franz Lissner in Uetersen (Holstein</a:t>
            </a:r>
            <a:r>
              <a:rPr lang="de-DE" sz="1200" noProof="0" dirty="0"/>
              <a:t>)</a:t>
            </a:r>
            <a:br>
              <a:rPr lang="de-DE" sz="1100" noProof="0" dirty="0"/>
            </a:br>
            <a:r>
              <a:rPr lang="de-DE" sz="1100" noProof="0" dirty="0"/>
              <a:t> (Foto: Christian </a:t>
            </a:r>
            <a:r>
              <a:rPr lang="de-DE" sz="1100" noProof="0" dirty="0" err="1"/>
              <a:t>Michelides</a:t>
            </a:r>
            <a:r>
              <a:rPr lang="de-DE" sz="1100" noProof="0" dirty="0"/>
              <a:t>)</a:t>
            </a:r>
          </a:p>
          <a:p>
            <a:pPr algn="ctr"/>
            <a:r>
              <a:rPr lang="de-DE" sz="1100" noProof="0" dirty="0"/>
              <a:t>Veröffentlicht unter </a:t>
            </a:r>
            <a:r>
              <a:rPr lang="de-DE" sz="1100" noProof="0" dirty="0">
                <a:solidFill>
                  <a:schemeClr val="accent4"/>
                </a:solidFill>
                <a:hlinkClick r:id="rId4">
                  <a:extLst>
                    <a:ext uri="{A12FA001-AC4F-418D-AE19-62706E023703}">
                      <ahyp:hlinkClr xmlns:ahyp="http://schemas.microsoft.com/office/drawing/2018/hyperlinkcolor" val="tx"/>
                    </a:ext>
                  </a:extLst>
                </a:hlinkClick>
              </a:rPr>
              <a:t>Attribution-Share </a:t>
            </a:r>
            <a:r>
              <a:rPr lang="de-DE" sz="1100" noProof="0" dirty="0" err="1">
                <a:solidFill>
                  <a:schemeClr val="accent4"/>
                </a:solidFill>
                <a:hlinkClick r:id="rId4">
                  <a:extLst>
                    <a:ext uri="{A12FA001-AC4F-418D-AE19-62706E023703}">
                      <ahyp:hlinkClr xmlns:ahyp="http://schemas.microsoft.com/office/drawing/2018/hyperlinkcolor" val="tx"/>
                    </a:ext>
                  </a:extLst>
                </a:hlinkClick>
              </a:rPr>
              <a:t>Alike</a:t>
            </a:r>
            <a:r>
              <a:rPr lang="de-DE" sz="1100" noProof="0" dirty="0">
                <a:solidFill>
                  <a:schemeClr val="accent4"/>
                </a:solidFill>
                <a:hlinkClick r:id="rId4">
                  <a:extLst>
                    <a:ext uri="{A12FA001-AC4F-418D-AE19-62706E023703}">
                      <ahyp:hlinkClr xmlns:ahyp="http://schemas.microsoft.com/office/drawing/2018/hyperlinkcolor" val="tx"/>
                    </a:ext>
                  </a:extLst>
                </a:hlinkClick>
              </a:rPr>
              <a:t> 4.0 International Lizenz </a:t>
            </a:r>
            <a:br>
              <a:rPr lang="de-DE" sz="1100" dirty="0">
                <a:solidFill>
                  <a:schemeClr val="accent4"/>
                </a:solidFill>
              </a:rPr>
            </a:br>
            <a:r>
              <a:rPr lang="de-DE" sz="700" dirty="0">
                <a:solidFill>
                  <a:schemeClr val="accent4"/>
                </a:solidFill>
              </a:rPr>
              <a:t>https://commons.wikimedia.org/wiki/File:Stolperstein_f%C3%BCr_Franz_Lissner_%28Uetersen%29.jpg </a:t>
            </a:r>
            <a:endParaRPr lang="de-DE" sz="1100" noProof="0" dirty="0">
              <a:solidFill>
                <a:schemeClr val="accent4"/>
              </a:solidFill>
            </a:endParaRPr>
          </a:p>
        </p:txBody>
      </p:sp>
    </p:spTree>
    <p:extLst>
      <p:ext uri="{BB962C8B-B14F-4D97-AF65-F5344CB8AC3E}">
        <p14:creationId xmlns:p14="http://schemas.microsoft.com/office/powerpoint/2010/main" val="200395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685B1-E8DE-88B5-3A17-70A96D00F0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CC2E20-0D23-F03A-7EDA-F40A79DCAF04}"/>
              </a:ext>
            </a:extLst>
          </p:cNvPr>
          <p:cNvSpPr>
            <a:spLocks noGrp="1"/>
          </p:cNvSpPr>
          <p:nvPr>
            <p:ph type="title"/>
          </p:nvPr>
        </p:nvSpPr>
        <p:spPr>
          <a:xfrm>
            <a:off x="1097280" y="409002"/>
            <a:ext cx="10058400" cy="1111891"/>
          </a:xfrm>
        </p:spPr>
        <p:txBody>
          <a:bodyPr>
            <a:normAutofit fontScale="90000"/>
          </a:bodyPr>
          <a:lstStyle/>
          <a:p>
            <a:pPr algn="ctr"/>
            <a:r>
              <a:rPr lang="es-ES" dirty="0"/>
              <a:t>“Wages for Housework”- Campaign (since 1972)</a:t>
            </a:r>
            <a:endParaRPr lang="de-DE" dirty="0"/>
          </a:p>
        </p:txBody>
      </p:sp>
      <p:sp>
        <p:nvSpPr>
          <p:cNvPr id="3" name="Inhaltsplatzhalter 2">
            <a:extLst>
              <a:ext uri="{FF2B5EF4-FFF2-40B4-BE49-F238E27FC236}">
                <a16:creationId xmlns:a16="http://schemas.microsoft.com/office/drawing/2014/main" id="{B78D1AE8-AD92-B766-AC4E-72F5B52517F3}"/>
              </a:ext>
            </a:extLst>
          </p:cNvPr>
          <p:cNvSpPr>
            <a:spLocks noGrp="1"/>
          </p:cNvSpPr>
          <p:nvPr>
            <p:ph idx="1"/>
          </p:nvPr>
        </p:nvSpPr>
        <p:spPr>
          <a:xfrm>
            <a:off x="1036319" y="1630561"/>
            <a:ext cx="4178231" cy="3682844"/>
          </a:xfrm>
        </p:spPr>
        <p:txBody>
          <a:bodyPr anchor="ctr">
            <a:noAutofit/>
          </a:bodyPr>
          <a:lstStyle/>
          <a:p>
            <a:pPr marL="0" indent="0">
              <a:lnSpc>
                <a:spcPct val="107000"/>
              </a:lnSpc>
              <a:spcAft>
                <a:spcPts val="800"/>
              </a:spcAft>
              <a:buNone/>
            </a:pPr>
            <a:r>
              <a:rPr lang="en-US" dirty="0"/>
              <a:t>“</a:t>
            </a:r>
            <a:r>
              <a:rPr lang="en-US" i="1" dirty="0"/>
              <a:t>A woman’s home is not her castle. It is her workplace. But a workplace we pay rent for!”</a:t>
            </a:r>
            <a:endParaRPr lang="en-GB" i="1" kern="100" dirty="0">
              <a:effectLst/>
              <a:latin typeface="Calibri" panose="020F0502020204030204" pitchFamily="34" charset="0"/>
              <a:ea typeface="Aptos" panose="020B0004020202020204" pitchFamily="34" charset="0"/>
              <a:cs typeface="Vrinda" panose="020B0502040204020203" pitchFamily="34" charset="0"/>
            </a:endParaRPr>
          </a:p>
        </p:txBody>
      </p:sp>
      <p:cxnSp>
        <p:nvCxnSpPr>
          <p:cNvPr id="4" name="Gerader Verbinder 3">
            <a:extLst>
              <a:ext uri="{FF2B5EF4-FFF2-40B4-BE49-F238E27FC236}">
                <a16:creationId xmlns:a16="http://schemas.microsoft.com/office/drawing/2014/main" id="{43A7FC88-A9F3-1635-D52C-7D68F24484CF}"/>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5" name="Textfeld 4">
            <a:extLst>
              <a:ext uri="{FF2B5EF4-FFF2-40B4-BE49-F238E27FC236}">
                <a16:creationId xmlns:a16="http://schemas.microsoft.com/office/drawing/2014/main" id="{2C563BBD-D2E7-8E52-3CCD-16D6A10FCBCA}"/>
              </a:ext>
            </a:extLst>
          </p:cNvPr>
          <p:cNvSpPr txBox="1"/>
          <p:nvPr/>
        </p:nvSpPr>
        <p:spPr>
          <a:xfrm>
            <a:off x="5660097" y="2390590"/>
            <a:ext cx="5436973" cy="2092881"/>
          </a:xfrm>
          <a:prstGeom prst="rect">
            <a:avLst/>
          </a:prstGeom>
          <a:noFill/>
          <a:ln w="19050">
            <a:solidFill>
              <a:srgbClr val="64CC6C"/>
            </a:solidFill>
          </a:ln>
        </p:spPr>
        <p:txBody>
          <a:bodyPr wrap="square">
            <a:spAutoFit/>
          </a:bodyPr>
          <a:lstStyle/>
          <a:p>
            <a:pPr lvl="0" algn="ctr">
              <a:defRPr/>
            </a:pPr>
            <a:r>
              <a:rPr lang="en-GB" sz="2000" dirty="0"/>
              <a:t>This photograph, taken by Bettye Lane in March 1977, may be used:</a:t>
            </a:r>
          </a:p>
          <a:p>
            <a:pPr lvl="0" algn="ctr">
              <a:defRPr/>
            </a:pPr>
            <a:endParaRPr lang="de-DE"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t>https://hollis.harvard.edu/primo-explore/fulldisplay?docid=HVD_VIA8000904989&amp;context=L&amp;vid=HVD2&amp;lang=en_US&amp;search_scope=everything&amp;adaptor=Local%20Search%20Engine&amp;tab=everything&amp;query=any,contains,wages%20for%20housework&amp;facet=rtype,include,images&amp;offset=0 </a:t>
            </a:r>
          </a:p>
        </p:txBody>
      </p:sp>
    </p:spTree>
    <p:extLst>
      <p:ext uri="{BB962C8B-B14F-4D97-AF65-F5344CB8AC3E}">
        <p14:creationId xmlns:p14="http://schemas.microsoft.com/office/powerpoint/2010/main" val="41099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74E4-FDF0-8B7B-728D-CD5BFE6B227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44558C-CB95-F976-8124-3F71575ABF21}"/>
              </a:ext>
            </a:extLst>
          </p:cNvPr>
          <p:cNvSpPr>
            <a:spLocks noGrp="1"/>
          </p:cNvSpPr>
          <p:nvPr>
            <p:ph idx="1"/>
          </p:nvPr>
        </p:nvSpPr>
        <p:spPr>
          <a:xfrm>
            <a:off x="943302" y="1825625"/>
            <a:ext cx="6744037" cy="3937222"/>
          </a:xfrm>
        </p:spPr>
        <p:txBody>
          <a:bodyPr>
            <a:normAutofit fontScale="92500" lnSpcReduction="10000"/>
          </a:body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Quote from a leaflet by New York Wages for Housework Committee</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Group around Mariarosa Dalla Costa, Silvia Federici, Brigitte Galtier, and Selma James, 1972</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Unpaid domestic work is part of exploitation but is not seen as work.</a:t>
            </a:r>
          </a:p>
          <a:p>
            <a:pPr>
              <a:spcBef>
                <a:spcPts val="1200"/>
              </a:spcBef>
              <a:spcAft>
                <a:spcPts val="1200"/>
              </a:spcAft>
              <a:buClr>
                <a:srgbClr val="BE40F2"/>
              </a:buClr>
              <a:buFont typeface="Wingdings" panose="05000000000000000000" pitchFamily="2" charset="2"/>
              <a:buChar char="§"/>
            </a:pPr>
            <a:r>
              <a:rPr lang="en-US" sz="2200" i="1" dirty="0"/>
              <a:t>“To say that we want wages for housework is to expose the fact that housework is already money for capital, that capital has made and makes money out of our cooking, smiling, fucking.”</a:t>
            </a:r>
          </a:p>
          <a:p>
            <a:pPr>
              <a:spcBef>
                <a:spcPts val="1200"/>
              </a:spcBef>
              <a:spcAft>
                <a:spcPts val="1200"/>
              </a:spcAft>
              <a:buClr>
                <a:srgbClr val="BE40F2"/>
              </a:buClr>
              <a:buFont typeface="Wingdings" panose="05000000000000000000" pitchFamily="2" charset="2"/>
              <a:buChar char="§"/>
            </a:pPr>
            <a:endParaRPr lang="de-DE" sz="2600" kern="100" dirty="0">
              <a:latin typeface="Calibri" panose="020F0502020204030204" pitchFamily="34" charset="0"/>
              <a:cs typeface="Calibri" panose="020F0502020204030204" pitchFamily="34" charset="0"/>
            </a:endParaRPr>
          </a:p>
        </p:txBody>
      </p:sp>
      <p:sp>
        <p:nvSpPr>
          <p:cNvPr id="7" name="Titel 1">
            <a:extLst>
              <a:ext uri="{FF2B5EF4-FFF2-40B4-BE49-F238E27FC236}">
                <a16:creationId xmlns:a16="http://schemas.microsoft.com/office/drawing/2014/main" id="{100B7247-FF28-F34F-6EA9-A2B801E33F5E}"/>
              </a:ext>
            </a:extLst>
          </p:cNvPr>
          <p:cNvSpPr txBox="1">
            <a:spLocks/>
          </p:cNvSpPr>
          <p:nvPr/>
        </p:nvSpPr>
        <p:spPr>
          <a:xfrm>
            <a:off x="745435" y="409002"/>
            <a:ext cx="10704443" cy="111189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t>“Wages for Housework”-Campaign (since 1972)</a:t>
            </a:r>
            <a:endParaRPr lang="de-DE" dirty="0"/>
          </a:p>
        </p:txBody>
      </p:sp>
      <p:cxnSp>
        <p:nvCxnSpPr>
          <p:cNvPr id="8" name="Gerader Verbinder 7">
            <a:extLst>
              <a:ext uri="{FF2B5EF4-FFF2-40B4-BE49-F238E27FC236}">
                <a16:creationId xmlns:a16="http://schemas.microsoft.com/office/drawing/2014/main" id="{793EDE4C-F3BE-5767-EDFB-D1E448413FE2}"/>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Text, Kleidung, Person, Poster enthält.&#10;&#10;KI-generierte Inhalte können fehlerhaft sein.">
            <a:extLst>
              <a:ext uri="{FF2B5EF4-FFF2-40B4-BE49-F238E27FC236}">
                <a16:creationId xmlns:a16="http://schemas.microsoft.com/office/drawing/2014/main" id="{660C3B3A-79C7-DF1B-D0F6-3AA0FE6DA401}"/>
              </a:ext>
            </a:extLst>
          </p:cNvPr>
          <p:cNvPicPr>
            <a:picLocks noChangeAspect="1"/>
          </p:cNvPicPr>
          <p:nvPr/>
        </p:nvPicPr>
        <p:blipFill>
          <a:blip r:embed="rId3">
            <a:extLst>
              <a:ext uri="{28A0092B-C50C-407E-A947-70E740481C1C}">
                <a14:useLocalDpi xmlns:a14="http://schemas.microsoft.com/office/drawing/2010/main" val="0"/>
              </a:ext>
            </a:extLst>
          </a:blip>
          <a:srcRect l="7641" t="5171" r="8809" b="4159"/>
          <a:stretch>
            <a:fillRect/>
          </a:stretch>
        </p:blipFill>
        <p:spPr>
          <a:xfrm>
            <a:off x="8191288" y="1358366"/>
            <a:ext cx="3854097" cy="3263721"/>
          </a:xfrm>
          <a:prstGeom prst="rect">
            <a:avLst/>
          </a:prstGeom>
        </p:spPr>
      </p:pic>
      <p:sp>
        <p:nvSpPr>
          <p:cNvPr id="2" name="Textfeld 1">
            <a:extLst>
              <a:ext uri="{FF2B5EF4-FFF2-40B4-BE49-F238E27FC236}">
                <a16:creationId xmlns:a16="http://schemas.microsoft.com/office/drawing/2014/main" id="{BA3DEBBA-2ED4-469B-FEFA-26B7DE626BDC}"/>
              </a:ext>
            </a:extLst>
          </p:cNvPr>
          <p:cNvSpPr txBox="1"/>
          <p:nvPr/>
        </p:nvSpPr>
        <p:spPr>
          <a:xfrm>
            <a:off x="7771383" y="4885683"/>
            <a:ext cx="4189958" cy="1138773"/>
          </a:xfrm>
          <a:prstGeom prst="rect">
            <a:avLst/>
          </a:prstGeom>
          <a:noFill/>
        </p:spPr>
        <p:txBody>
          <a:bodyPr wrap="square" rtlCol="0">
            <a:spAutoFit/>
          </a:bodyPr>
          <a:lstStyle/>
          <a:p>
            <a:pPr algn="ctr"/>
            <a:r>
              <a:rPr lang="en-US" sz="1400" dirty="0"/>
              <a:t>Capitalism also Depends on Domestic </a:t>
            </a:r>
            <a:r>
              <a:rPr lang="en-US" sz="1400" dirty="0" err="1"/>
              <a:t>Labour</a:t>
            </a:r>
            <a:r>
              <a:rPr lang="en-US" sz="1400" dirty="0"/>
              <a:t>. See Red Women’s Workshop</a:t>
            </a:r>
            <a:r>
              <a:rPr lang="en-US" sz="1000" dirty="0"/>
              <a:t>,</a:t>
            </a:r>
            <a:br>
              <a:rPr lang="en-US" sz="1000" dirty="0"/>
            </a:br>
            <a:r>
              <a:rPr lang="en-US" sz="1000" dirty="0"/>
              <a:t>1976. TWL.2003.197.a, LSE Library</a:t>
            </a:r>
            <a:endParaRPr lang="de-DE" sz="1000" dirty="0"/>
          </a:p>
          <a:p>
            <a:pPr algn="ctr"/>
            <a:r>
              <a:rPr lang="de-DE" sz="1000" dirty="0"/>
              <a:t>https://seeredwomensworkshop.wordpress.com/</a:t>
            </a:r>
            <a:br>
              <a:rPr lang="de-DE" sz="1000" dirty="0"/>
            </a:br>
            <a:r>
              <a:rPr lang="de-DE" sz="1000" dirty="0"/>
              <a:t>veröffentlicht unter</a:t>
            </a:r>
            <a:r>
              <a:rPr lang="de-DE" sz="1000" dirty="0">
                <a:solidFill>
                  <a:schemeClr val="accent4"/>
                </a:solidFill>
              </a:rPr>
              <a:t> </a:t>
            </a:r>
            <a:r>
              <a:rPr lang="en-US" sz="1000" dirty="0">
                <a:solidFill>
                  <a:schemeClr val="accent4"/>
                </a:solidFill>
                <a:hlinkClick r:id="rId4">
                  <a:extLst>
                    <a:ext uri="{A12FA001-AC4F-418D-AE19-62706E023703}">
                      <ahyp:hlinkClr xmlns:ahyp="http://schemas.microsoft.com/office/drawing/2018/hyperlinkcolor" val="tx"/>
                    </a:ext>
                  </a:extLst>
                </a:hlinkClick>
              </a:rPr>
              <a:t>Creative Commons Attribution-</a:t>
            </a:r>
            <a:r>
              <a:rPr lang="en-US" sz="1000" dirty="0" err="1">
                <a:solidFill>
                  <a:schemeClr val="accent4"/>
                </a:solidFill>
                <a:hlinkClick r:id="rId4">
                  <a:extLst>
                    <a:ext uri="{A12FA001-AC4F-418D-AE19-62706E023703}">
                      <ahyp:hlinkClr xmlns:ahyp="http://schemas.microsoft.com/office/drawing/2018/hyperlinkcolor" val="tx"/>
                    </a:ext>
                  </a:extLst>
                </a:hlinkClick>
              </a:rPr>
              <a:t>NonCommercial</a:t>
            </a:r>
            <a:r>
              <a:rPr lang="en-US" sz="1000" dirty="0">
                <a:solidFill>
                  <a:schemeClr val="accent4"/>
                </a:solidFill>
                <a:hlinkClick r:id="rId4">
                  <a:extLst>
                    <a:ext uri="{A12FA001-AC4F-418D-AE19-62706E023703}">
                      <ahyp:hlinkClr xmlns:ahyp="http://schemas.microsoft.com/office/drawing/2018/hyperlinkcolor" val="tx"/>
                    </a:ext>
                  </a:extLst>
                </a:hlinkClick>
              </a:rPr>
              <a:t>-</a:t>
            </a:r>
            <a:r>
              <a:rPr lang="en-US" sz="1000" dirty="0" err="1">
                <a:solidFill>
                  <a:schemeClr val="accent4"/>
                </a:solidFill>
                <a:hlinkClick r:id="rId4">
                  <a:extLst>
                    <a:ext uri="{A12FA001-AC4F-418D-AE19-62706E023703}">
                      <ahyp:hlinkClr xmlns:ahyp="http://schemas.microsoft.com/office/drawing/2018/hyperlinkcolor" val="tx"/>
                    </a:ext>
                  </a:extLst>
                </a:hlinkClick>
              </a:rPr>
              <a:t>ShareAlike</a:t>
            </a:r>
            <a:r>
              <a:rPr lang="en-US" sz="1000" dirty="0">
                <a:solidFill>
                  <a:schemeClr val="accent4"/>
                </a:solidFill>
                <a:hlinkClick r:id="rId4">
                  <a:extLst>
                    <a:ext uri="{A12FA001-AC4F-418D-AE19-62706E023703}">
                      <ahyp:hlinkClr xmlns:ahyp="http://schemas.microsoft.com/office/drawing/2018/hyperlinkcolor" val="tx"/>
                    </a:ext>
                  </a:extLst>
                </a:hlinkClick>
              </a:rPr>
              <a:t> 3.0 </a:t>
            </a:r>
            <a:r>
              <a:rPr lang="en-US" sz="1000" dirty="0" err="1">
                <a:solidFill>
                  <a:schemeClr val="accent4"/>
                </a:solidFill>
                <a:hlinkClick r:id="rId4">
                  <a:extLst>
                    <a:ext uri="{A12FA001-AC4F-418D-AE19-62706E023703}">
                      <ahyp:hlinkClr xmlns:ahyp="http://schemas.microsoft.com/office/drawing/2018/hyperlinkcolor" val="tx"/>
                    </a:ext>
                  </a:extLst>
                </a:hlinkClick>
              </a:rPr>
              <a:t>Unported</a:t>
            </a:r>
            <a:r>
              <a:rPr lang="en-US" sz="1000" dirty="0">
                <a:solidFill>
                  <a:schemeClr val="accent4"/>
                </a:solidFill>
                <a:hlinkClick r:id="rId4">
                  <a:extLst>
                    <a:ext uri="{A12FA001-AC4F-418D-AE19-62706E023703}">
                      <ahyp:hlinkClr xmlns:ahyp="http://schemas.microsoft.com/office/drawing/2018/hyperlinkcolor" val="tx"/>
                    </a:ext>
                  </a:extLst>
                </a:hlinkClick>
              </a:rPr>
              <a:t> License</a:t>
            </a:r>
            <a:endParaRPr lang="de-DE" sz="1000" dirty="0">
              <a:solidFill>
                <a:schemeClr val="accent4"/>
              </a:solidFill>
            </a:endParaRPr>
          </a:p>
        </p:txBody>
      </p:sp>
      <p:sp>
        <p:nvSpPr>
          <p:cNvPr id="4" name="Textfeld 3">
            <a:extLst>
              <a:ext uri="{FF2B5EF4-FFF2-40B4-BE49-F238E27FC236}">
                <a16:creationId xmlns:a16="http://schemas.microsoft.com/office/drawing/2014/main" id="{E05F750F-358F-EF24-6390-D871645B2665}"/>
              </a:ext>
            </a:extLst>
          </p:cNvPr>
          <p:cNvSpPr txBox="1"/>
          <p:nvPr/>
        </p:nvSpPr>
        <p:spPr>
          <a:xfrm>
            <a:off x="1094929" y="5716679"/>
            <a:ext cx="6104238" cy="307777"/>
          </a:xfrm>
          <a:prstGeom prst="rect">
            <a:avLst/>
          </a:prstGeom>
          <a:noFill/>
        </p:spPr>
        <p:txBody>
          <a:bodyPr wrap="square">
            <a:spAutoFit/>
          </a:bodyPr>
          <a:lstStyle/>
          <a:p>
            <a:pPr algn="ctr">
              <a:spcBef>
                <a:spcPts val="1200"/>
              </a:spcBef>
              <a:spcAft>
                <a:spcPts val="1200"/>
              </a:spcAft>
              <a:buClr>
                <a:srgbClr val="BE40F2"/>
              </a:buClr>
            </a:pPr>
            <a:r>
              <a:rPr lang="de-DE" sz="1400" dirty="0"/>
              <a:t>Quote Source: https://pbs.twimg.com/media/EDZfY-YWsAEkhus.png</a:t>
            </a:r>
          </a:p>
        </p:txBody>
      </p:sp>
    </p:spTree>
    <p:extLst>
      <p:ext uri="{BB962C8B-B14F-4D97-AF65-F5344CB8AC3E}">
        <p14:creationId xmlns:p14="http://schemas.microsoft.com/office/powerpoint/2010/main" val="78939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Chipko Movement (</a:t>
            </a:r>
            <a:r>
              <a:rPr lang="en-GB" dirty="0"/>
              <a:t>India</a:t>
            </a:r>
            <a:r>
              <a:rPr lang="es-ES" dirty="0"/>
              <a:t>, since 1973)</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7157469" y="1285874"/>
            <a:ext cx="4518660" cy="4286249"/>
          </a:xfrm>
        </p:spPr>
        <p:txBody>
          <a:bodyPr anchor="ctr">
            <a:noAutofit/>
          </a:bodyPr>
          <a:lstStyle/>
          <a:p>
            <a:pPr marL="0" indent="0">
              <a:lnSpc>
                <a:spcPct val="107000"/>
              </a:lnSpc>
              <a:spcAft>
                <a:spcPts val="800"/>
              </a:spcAft>
              <a:buNone/>
            </a:pPr>
            <a:r>
              <a:rPr lang="en-US" dirty="0"/>
              <a:t>Activists prevented deforestation for industrial production by using the tactic of hugging trees</a:t>
            </a:r>
            <a:r>
              <a:rPr lang="de-DE" kern="100" dirty="0">
                <a:latin typeface="Calibri" panose="020F0502020204030204" pitchFamily="34" charset="0"/>
                <a:ea typeface="Aptos" panose="020B0004020202020204" pitchFamily="34" charset="0"/>
                <a:cs typeface="Calibri" panose="020F0502020204030204" pitchFamily="34" charset="0"/>
              </a:rPr>
              <a:t>.</a:t>
            </a:r>
            <a:endParaRPr lang="en-GB" kern="100" dirty="0">
              <a:effectLst/>
              <a:latin typeface="Calibri" panose="020F0502020204030204" pitchFamily="34" charset="0"/>
              <a:ea typeface="Aptos" panose="020B0004020202020204" pitchFamily="34" charset="0"/>
              <a:cs typeface="Vrinda" panose="020B0502040204020203" pitchFamily="34" charset="0"/>
            </a:endParaRPr>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5" name="Grafik 4" descr="Ein Bild, das Baum, draußen, Kleidung, Kleid enthält.&#10;&#10;KI-generierte Inhalte können fehlerhaft sein.">
            <a:extLst>
              <a:ext uri="{FF2B5EF4-FFF2-40B4-BE49-F238E27FC236}">
                <a16:creationId xmlns:a16="http://schemas.microsoft.com/office/drawing/2014/main" id="{2D405D68-F090-AC54-D906-86457C2F1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91" y="1823651"/>
            <a:ext cx="6300993" cy="3210697"/>
          </a:xfrm>
          <a:prstGeom prst="rect">
            <a:avLst/>
          </a:prstGeom>
        </p:spPr>
      </p:pic>
      <p:sp>
        <p:nvSpPr>
          <p:cNvPr id="6" name="Textfeld 5">
            <a:extLst>
              <a:ext uri="{FF2B5EF4-FFF2-40B4-BE49-F238E27FC236}">
                <a16:creationId xmlns:a16="http://schemas.microsoft.com/office/drawing/2014/main" id="{E1F93ABF-DED7-A485-CD75-19F5573865E7}"/>
              </a:ext>
            </a:extLst>
          </p:cNvPr>
          <p:cNvSpPr txBox="1"/>
          <p:nvPr/>
        </p:nvSpPr>
        <p:spPr>
          <a:xfrm>
            <a:off x="229833" y="5264346"/>
            <a:ext cx="6300992" cy="615553"/>
          </a:xfrm>
          <a:prstGeom prst="rect">
            <a:avLst/>
          </a:prstGeom>
          <a:noFill/>
        </p:spPr>
        <p:txBody>
          <a:bodyPr wrap="square" rtlCol="0">
            <a:spAutoFit/>
          </a:bodyPr>
          <a:lstStyle/>
          <a:p>
            <a:pPr algn="ctr"/>
            <a:r>
              <a:rPr lang="en-GB" sz="1400" dirty="0"/>
              <a:t>Photo of a Chipko Movement protest in Uttar Pradesh in 1973</a:t>
            </a:r>
            <a:br>
              <a:rPr lang="en-GB" sz="1000" dirty="0"/>
            </a:br>
            <a:r>
              <a:rPr lang="en-GB" sz="1000" dirty="0"/>
              <a:t>Published under a </a:t>
            </a:r>
            <a:r>
              <a:rPr lang="en-GB" sz="1000" dirty="0">
                <a:solidFill>
                  <a:schemeClr val="bg2">
                    <a:lumMod val="75000"/>
                  </a:schemeClr>
                </a:solidFill>
                <a:hlinkClick r:id="rId4">
                  <a:extLst>
                    <a:ext uri="{A12FA001-AC4F-418D-AE19-62706E023703}">
                      <ahyp:hlinkClr xmlns:ahyp="http://schemas.microsoft.com/office/drawing/2018/hyperlinkcolor" val="tx"/>
                    </a:ext>
                  </a:extLst>
                </a:hlinkClick>
              </a:rPr>
              <a:t>CC BY-SA 4.0 </a:t>
            </a:r>
            <a:r>
              <a:rPr lang="en-GB" sz="1000" dirty="0"/>
              <a:t>licence</a:t>
            </a:r>
            <a:br>
              <a:rPr lang="en-GB" sz="1000" dirty="0"/>
            </a:br>
            <a:r>
              <a:rPr lang="en-US" sz="1000" dirty="0"/>
              <a:t>https://snl.no/Chipko-bevegelsen</a:t>
            </a:r>
          </a:p>
        </p:txBody>
      </p:sp>
    </p:spTree>
    <p:extLst>
      <p:ext uri="{BB962C8B-B14F-4D97-AF65-F5344CB8AC3E}">
        <p14:creationId xmlns:p14="http://schemas.microsoft.com/office/powerpoint/2010/main" val="151569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FF7C852-BCA2-6B04-3472-2EF286B80DEB}"/>
              </a:ext>
            </a:extLst>
          </p:cNvPr>
          <p:cNvSpPr>
            <a:spLocks noGrp="1"/>
          </p:cNvSpPr>
          <p:nvPr>
            <p:ph idx="1"/>
          </p:nvPr>
        </p:nvSpPr>
        <p:spPr>
          <a:xfrm>
            <a:off x="943302" y="1825625"/>
            <a:ext cx="6744037" cy="3937222"/>
          </a:xfrm>
        </p:spPr>
        <p:txBody>
          <a:bodyPr>
            <a:normAutofit/>
          </a:body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A movement of villagers (especially women) in the Uttarakhand region of India against commercial logging</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Threats to their livelihoods due to flooding, water shortages, erosion, and the prohibition of using the forest themselves</a:t>
            </a:r>
          </a:p>
          <a:p>
            <a:pPr>
              <a:spcBef>
                <a:spcPts val="1200"/>
              </a:spcBef>
              <a:spcAft>
                <a:spcPts val="1200"/>
              </a:spcAft>
              <a:buClr>
                <a:srgbClr val="BE40F2"/>
              </a:buClr>
              <a:buFont typeface="Wingdings" panose="05000000000000000000" pitchFamily="2" charset="2"/>
              <a:buChar char="§"/>
            </a:pPr>
            <a:r>
              <a:rPr lang="de-DE" sz="2600" kern="100" dirty="0" err="1">
                <a:latin typeface="Calibri" panose="020F0502020204030204" pitchFamily="34" charset="0"/>
                <a:cs typeface="Calibri" panose="020F0502020204030204" pitchFamily="34" charset="0"/>
              </a:rPr>
              <a:t>Emergence</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of</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ecofeminist</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movement</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that</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address</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the</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exploitation</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of</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both</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women</a:t>
            </a:r>
            <a:r>
              <a:rPr lang="de-DE" sz="2600" kern="100" dirty="0">
                <a:latin typeface="Calibri" panose="020F0502020204030204" pitchFamily="34" charset="0"/>
                <a:cs typeface="Calibri" panose="020F0502020204030204" pitchFamily="34" charset="0"/>
              </a:rPr>
              <a:t> and </a:t>
            </a:r>
            <a:r>
              <a:rPr lang="de-DE" sz="2600" kern="100" dirty="0" err="1">
                <a:latin typeface="Calibri" panose="020F0502020204030204" pitchFamily="34" charset="0"/>
                <a:cs typeface="Calibri" panose="020F0502020204030204" pitchFamily="34" charset="0"/>
              </a:rPr>
              <a:t>nature</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together</a:t>
            </a:r>
            <a:endParaRPr lang="de-DE" sz="2600" kern="100" dirty="0">
              <a:latin typeface="Calibri" panose="020F0502020204030204" pitchFamily="34" charset="0"/>
              <a:cs typeface="Calibri" panose="020F0502020204030204" pitchFamily="34" charset="0"/>
            </a:endParaRPr>
          </a:p>
        </p:txBody>
      </p:sp>
      <p:sp>
        <p:nvSpPr>
          <p:cNvPr id="7" name="Titel 1">
            <a:extLst>
              <a:ext uri="{FF2B5EF4-FFF2-40B4-BE49-F238E27FC236}">
                <a16:creationId xmlns:a16="http://schemas.microsoft.com/office/drawing/2014/main" id="{3A62B46C-E97D-87D7-B116-7412A5827834}"/>
              </a:ext>
            </a:extLst>
          </p:cNvPr>
          <p:cNvSpPr txBox="1">
            <a:spLocks/>
          </p:cNvSpPr>
          <p:nvPr/>
        </p:nvSpPr>
        <p:spPr>
          <a:xfrm>
            <a:off x="1097280" y="409002"/>
            <a:ext cx="10058400" cy="1111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t>Chipko Movement (</a:t>
            </a:r>
            <a:r>
              <a:rPr lang="en-GB" dirty="0"/>
              <a:t>India</a:t>
            </a:r>
            <a:r>
              <a:rPr lang="es-ES" dirty="0"/>
              <a:t>, since 1973)</a:t>
            </a:r>
            <a:endParaRPr lang="de-DE" dirty="0"/>
          </a:p>
        </p:txBody>
      </p:sp>
      <p:cxnSp>
        <p:nvCxnSpPr>
          <p:cNvPr id="8" name="Gerader Verbinder 7">
            <a:extLst>
              <a:ext uri="{FF2B5EF4-FFF2-40B4-BE49-F238E27FC236}">
                <a16:creationId xmlns:a16="http://schemas.microsoft.com/office/drawing/2014/main" id="{348ADF75-D3DF-8AC3-7851-528296CB01F8}"/>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2" name="Grafik 1" descr="Ein Bild, das Baum, draußen, Kleidung, Kleid enthält.&#10;&#10;KI-generierte Inhalte können fehlerhaft sein.">
            <a:extLst>
              <a:ext uri="{FF2B5EF4-FFF2-40B4-BE49-F238E27FC236}">
                <a16:creationId xmlns:a16="http://schemas.microsoft.com/office/drawing/2014/main" id="{B85ACD24-F74A-477C-5D8F-7ABAF6EB1F88}"/>
              </a:ext>
            </a:extLst>
          </p:cNvPr>
          <p:cNvPicPr>
            <a:picLocks noChangeAspect="1"/>
          </p:cNvPicPr>
          <p:nvPr/>
        </p:nvPicPr>
        <p:blipFill>
          <a:blip r:embed="rId3">
            <a:extLst>
              <a:ext uri="{28A0092B-C50C-407E-A947-70E740481C1C}">
                <a14:useLocalDpi xmlns:a14="http://schemas.microsoft.com/office/drawing/2010/main" val="0"/>
              </a:ext>
            </a:extLst>
          </a:blip>
          <a:srcRect l="17759"/>
          <a:stretch>
            <a:fillRect/>
          </a:stretch>
        </p:blipFill>
        <p:spPr>
          <a:xfrm>
            <a:off x="8019535" y="2105591"/>
            <a:ext cx="3905437" cy="2419764"/>
          </a:xfrm>
          <a:prstGeom prst="rect">
            <a:avLst/>
          </a:prstGeom>
        </p:spPr>
      </p:pic>
      <p:sp>
        <p:nvSpPr>
          <p:cNvPr id="6" name="Textfeld 5">
            <a:extLst>
              <a:ext uri="{FF2B5EF4-FFF2-40B4-BE49-F238E27FC236}">
                <a16:creationId xmlns:a16="http://schemas.microsoft.com/office/drawing/2014/main" id="{75D06531-6569-B5E4-84E9-8824397DDA93}"/>
              </a:ext>
            </a:extLst>
          </p:cNvPr>
          <p:cNvSpPr txBox="1"/>
          <p:nvPr/>
        </p:nvSpPr>
        <p:spPr>
          <a:xfrm>
            <a:off x="7877857" y="4931850"/>
            <a:ext cx="4047115" cy="830997"/>
          </a:xfrm>
          <a:prstGeom prst="rect">
            <a:avLst/>
          </a:prstGeom>
          <a:noFill/>
        </p:spPr>
        <p:txBody>
          <a:bodyPr wrap="square" rtlCol="0">
            <a:spAutoFit/>
          </a:bodyPr>
          <a:lstStyle/>
          <a:p>
            <a:pPr algn="ctr"/>
            <a:r>
              <a:rPr lang="en-GB" sz="1400" dirty="0"/>
              <a:t>Photo of a Chipko Movement protest in Uttar Pradesh in 1973</a:t>
            </a:r>
            <a:br>
              <a:rPr lang="en-GB" sz="1000" dirty="0"/>
            </a:br>
            <a:r>
              <a:rPr lang="en-GB" sz="1000" dirty="0"/>
              <a:t>Published under a </a:t>
            </a:r>
            <a:r>
              <a:rPr lang="en-GB" sz="1000" dirty="0">
                <a:solidFill>
                  <a:schemeClr val="bg2">
                    <a:lumMod val="75000"/>
                  </a:schemeClr>
                </a:solidFill>
                <a:hlinkClick r:id="rId4">
                  <a:extLst>
                    <a:ext uri="{A12FA001-AC4F-418D-AE19-62706E023703}">
                      <ahyp:hlinkClr xmlns:ahyp="http://schemas.microsoft.com/office/drawing/2018/hyperlinkcolor" val="tx"/>
                    </a:ext>
                  </a:extLst>
                </a:hlinkClick>
              </a:rPr>
              <a:t>CC BY-SA 4.0 </a:t>
            </a:r>
            <a:r>
              <a:rPr lang="en-GB" sz="1000" dirty="0"/>
              <a:t>licence</a:t>
            </a:r>
            <a:br>
              <a:rPr lang="en-GB" sz="1000" dirty="0"/>
            </a:br>
            <a:r>
              <a:rPr lang="en-US" sz="1000" dirty="0"/>
              <a:t>https://snl.no/Chipko-bevegelsen</a:t>
            </a:r>
          </a:p>
        </p:txBody>
      </p:sp>
    </p:spTree>
    <p:extLst>
      <p:ext uri="{BB962C8B-B14F-4D97-AF65-F5344CB8AC3E}">
        <p14:creationId xmlns:p14="http://schemas.microsoft.com/office/powerpoint/2010/main" val="30614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DC27-FB5A-1534-6E66-A43824EE7DBE}"/>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D822547E-C1E5-E32A-2385-DB46A005405F}"/>
              </a:ext>
            </a:extLst>
          </p:cNvPr>
          <p:cNvSpPr txBox="1"/>
          <p:nvPr/>
        </p:nvSpPr>
        <p:spPr>
          <a:xfrm>
            <a:off x="773593" y="5416566"/>
            <a:ext cx="5073965" cy="415498"/>
          </a:xfrm>
          <a:prstGeom prst="rect">
            <a:avLst/>
          </a:prstGeom>
          <a:noFill/>
        </p:spPr>
        <p:txBody>
          <a:bodyPr wrap="square">
            <a:spAutoFit/>
          </a:bodyPr>
          <a:lstStyle/>
          <a:p>
            <a:r>
              <a:rPr lang="de-DE" sz="1050" dirty="0">
                <a:solidFill>
                  <a:schemeClr val="accent4"/>
                </a:solidFill>
                <a:hlinkClick r:id="rId3">
                  <a:extLst>
                    <a:ext uri="{A12FA001-AC4F-418D-AE19-62706E023703}">
                      <ahyp:hlinkClr xmlns:ahyp="http://schemas.microsoft.com/office/drawing/2018/hyperlinkcolor" val="tx"/>
                    </a:ext>
                  </a:extLst>
                </a:hlinkClick>
              </a:rPr>
              <a:t>https://www.flickr.com/photos/skasuga/375495241</a:t>
            </a:r>
            <a:br>
              <a:rPr lang="de-DE" sz="1050" dirty="0">
                <a:solidFill>
                  <a:schemeClr val="accent4"/>
                </a:solidFill>
              </a:rPr>
            </a:br>
            <a:r>
              <a:rPr lang="de-DE" sz="1050" dirty="0"/>
              <a:t>Public Domain </a:t>
            </a:r>
          </a:p>
        </p:txBody>
      </p:sp>
      <p:sp>
        <p:nvSpPr>
          <p:cNvPr id="12" name="Titel 1">
            <a:extLst>
              <a:ext uri="{FF2B5EF4-FFF2-40B4-BE49-F238E27FC236}">
                <a16:creationId xmlns:a16="http://schemas.microsoft.com/office/drawing/2014/main" id="{7ECB7B11-1D29-594F-16EF-C20CA6298735}"/>
              </a:ext>
            </a:extLst>
          </p:cNvPr>
          <p:cNvSpPr>
            <a:spLocks noGrp="1"/>
          </p:cNvSpPr>
          <p:nvPr>
            <p:ph type="title"/>
          </p:nvPr>
        </p:nvSpPr>
        <p:spPr>
          <a:xfrm>
            <a:off x="0" y="75627"/>
            <a:ext cx="12047456" cy="1111891"/>
          </a:xfrm>
        </p:spPr>
        <p:txBody>
          <a:bodyPr>
            <a:normAutofit/>
          </a:bodyPr>
          <a:lstStyle/>
          <a:p>
            <a:pPr algn="ctr"/>
            <a:r>
              <a:rPr lang="es-ES" dirty="0"/>
              <a:t>Green Belt Movement (since 1977)</a:t>
            </a:r>
            <a:endParaRPr lang="de-DE" dirty="0"/>
          </a:p>
        </p:txBody>
      </p:sp>
      <p:cxnSp>
        <p:nvCxnSpPr>
          <p:cNvPr id="13" name="Gerader Verbinder 12">
            <a:extLst>
              <a:ext uri="{FF2B5EF4-FFF2-40B4-BE49-F238E27FC236}">
                <a16:creationId xmlns:a16="http://schemas.microsoft.com/office/drawing/2014/main" id="{C36BD147-DF3D-1EA5-6917-CAFE31B43E11}"/>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B192C8A8-E9D1-BECC-F27F-FBAED72580D5}"/>
              </a:ext>
            </a:extLst>
          </p:cNvPr>
          <p:cNvSpPr txBox="1"/>
          <p:nvPr/>
        </p:nvSpPr>
        <p:spPr>
          <a:xfrm>
            <a:off x="6817358" y="1440407"/>
            <a:ext cx="4830126" cy="2677656"/>
          </a:xfrm>
          <a:prstGeom prst="rect">
            <a:avLst/>
          </a:prstGeom>
          <a:noFill/>
        </p:spPr>
        <p:txBody>
          <a:bodyPr wrap="square">
            <a:spAutoFit/>
          </a:bodyPr>
          <a:lstStyle/>
          <a:p>
            <a:pPr lvl="0">
              <a:defRPr/>
            </a:pPr>
            <a:r>
              <a:rPr lang="en-US" sz="2800" i="1" dirty="0"/>
              <a:t>“Trees are living symbols of peace and hope. A tree has roots in the soil yet reaches to the sky. It tells us that in order to aspire we need to be grounded...” </a:t>
            </a:r>
          </a:p>
        </p:txBody>
      </p:sp>
      <p:sp>
        <p:nvSpPr>
          <p:cNvPr id="4" name="Textfeld 3">
            <a:extLst>
              <a:ext uri="{FF2B5EF4-FFF2-40B4-BE49-F238E27FC236}">
                <a16:creationId xmlns:a16="http://schemas.microsoft.com/office/drawing/2014/main" id="{B49CE4E9-C617-1BE5-B304-CC0FA814EAAC}"/>
              </a:ext>
            </a:extLst>
          </p:cNvPr>
          <p:cNvSpPr txBox="1"/>
          <p:nvPr/>
        </p:nvSpPr>
        <p:spPr>
          <a:xfrm>
            <a:off x="6641432" y="5448248"/>
            <a:ext cx="5275773" cy="307777"/>
          </a:xfrm>
          <a:prstGeom prst="rect">
            <a:avLst/>
          </a:prstGeom>
          <a:noFill/>
        </p:spPr>
        <p:txBody>
          <a:bodyPr wrap="square">
            <a:spAutoFit/>
          </a:bodyPr>
          <a:lstStyle/>
          <a:p>
            <a:r>
              <a:rPr lang="de-DE" sz="1400" dirty="0"/>
              <a:t>Zitatquelle: https://www.goodreads.com/author/quotes/117297</a:t>
            </a:r>
          </a:p>
        </p:txBody>
      </p:sp>
      <p:pic>
        <p:nvPicPr>
          <p:cNvPr id="5" name="Grafik 4" descr="Ein Bild, das Kleidung, Person, Schuhwerk, draußen enthält.&#10;&#10;KI-generierte Inhalte können fehlerhaft sein.">
            <a:extLst>
              <a:ext uri="{FF2B5EF4-FFF2-40B4-BE49-F238E27FC236}">
                <a16:creationId xmlns:a16="http://schemas.microsoft.com/office/drawing/2014/main" id="{FE6A7A07-D8B6-0401-24FB-82F76880F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59" y="1187518"/>
            <a:ext cx="5374640" cy="4030980"/>
          </a:xfrm>
          <a:prstGeom prst="rect">
            <a:avLst/>
          </a:prstGeom>
        </p:spPr>
      </p:pic>
      <p:sp>
        <p:nvSpPr>
          <p:cNvPr id="7" name="Textfeld 6">
            <a:extLst>
              <a:ext uri="{FF2B5EF4-FFF2-40B4-BE49-F238E27FC236}">
                <a16:creationId xmlns:a16="http://schemas.microsoft.com/office/drawing/2014/main" id="{4276B862-5547-084F-3627-9FB156A52E74}"/>
              </a:ext>
            </a:extLst>
          </p:cNvPr>
          <p:cNvSpPr txBox="1"/>
          <p:nvPr/>
        </p:nvSpPr>
        <p:spPr>
          <a:xfrm>
            <a:off x="7642433" y="4598489"/>
            <a:ext cx="2858588" cy="400110"/>
          </a:xfrm>
          <a:prstGeom prst="rect">
            <a:avLst/>
          </a:prstGeom>
          <a:noFill/>
        </p:spPr>
        <p:txBody>
          <a:bodyPr wrap="square">
            <a:spAutoFit/>
          </a:bodyPr>
          <a:lstStyle/>
          <a:p>
            <a:r>
              <a:rPr lang="de-DE" sz="2000" dirty="0" err="1"/>
              <a:t>Wangari</a:t>
            </a:r>
            <a:r>
              <a:rPr lang="de-DE" sz="2000" dirty="0"/>
              <a:t> </a:t>
            </a:r>
            <a:r>
              <a:rPr lang="de-DE" sz="2000" dirty="0" err="1"/>
              <a:t>Maathai</a:t>
            </a:r>
            <a:r>
              <a:rPr lang="de-DE" sz="2000" dirty="0"/>
              <a:t> </a:t>
            </a:r>
          </a:p>
        </p:txBody>
      </p:sp>
    </p:spTree>
    <p:extLst>
      <p:ext uri="{BB962C8B-B14F-4D97-AF65-F5344CB8AC3E}">
        <p14:creationId xmlns:p14="http://schemas.microsoft.com/office/powerpoint/2010/main" val="127842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44EE-79EB-9D47-414D-E05ECD453340}"/>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3FF6C9EB-1CDD-9D27-DEAC-7E866A181281}"/>
              </a:ext>
            </a:extLst>
          </p:cNvPr>
          <p:cNvSpPr txBox="1"/>
          <p:nvPr/>
        </p:nvSpPr>
        <p:spPr>
          <a:xfrm>
            <a:off x="7834744" y="5535434"/>
            <a:ext cx="3950856" cy="430887"/>
          </a:xfrm>
          <a:prstGeom prst="rect">
            <a:avLst/>
          </a:prstGeom>
          <a:noFill/>
        </p:spPr>
        <p:txBody>
          <a:bodyPr wrap="square">
            <a:spAutoFit/>
          </a:bodyPr>
          <a:lstStyle/>
          <a:p>
            <a:r>
              <a:rPr lang="de-DE" sz="1050" dirty="0"/>
              <a:t>https://commons.wikimedia.org/wiki/File:Wangari_Matthai_2001_(cropped).jpg</a:t>
            </a:r>
          </a:p>
        </p:txBody>
      </p:sp>
      <p:sp>
        <p:nvSpPr>
          <p:cNvPr id="12" name="Titel 1">
            <a:extLst>
              <a:ext uri="{FF2B5EF4-FFF2-40B4-BE49-F238E27FC236}">
                <a16:creationId xmlns:a16="http://schemas.microsoft.com/office/drawing/2014/main" id="{6C95071E-0FB2-4418-F462-FF0B576BA757}"/>
              </a:ext>
            </a:extLst>
          </p:cNvPr>
          <p:cNvSpPr>
            <a:spLocks noGrp="1"/>
          </p:cNvSpPr>
          <p:nvPr>
            <p:ph type="title"/>
          </p:nvPr>
        </p:nvSpPr>
        <p:spPr>
          <a:xfrm>
            <a:off x="0" y="75627"/>
            <a:ext cx="12047456" cy="1111891"/>
          </a:xfrm>
        </p:spPr>
        <p:txBody>
          <a:bodyPr>
            <a:normAutofit/>
          </a:bodyPr>
          <a:lstStyle/>
          <a:p>
            <a:pPr algn="ctr"/>
            <a:r>
              <a:rPr lang="es-ES" dirty="0"/>
              <a:t>Green Belt Movement/Wangari Matthai</a:t>
            </a:r>
            <a:endParaRPr lang="de-DE" dirty="0"/>
          </a:p>
        </p:txBody>
      </p:sp>
      <p:cxnSp>
        <p:nvCxnSpPr>
          <p:cNvPr id="13" name="Gerader Verbinder 12">
            <a:extLst>
              <a:ext uri="{FF2B5EF4-FFF2-40B4-BE49-F238E27FC236}">
                <a16:creationId xmlns:a16="http://schemas.microsoft.com/office/drawing/2014/main" id="{F7EBF4B5-3E36-BD03-F9FF-C396DB15EFF3}"/>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52AC2EFF-020E-4932-B067-7ECD421BDC93}"/>
              </a:ext>
            </a:extLst>
          </p:cNvPr>
          <p:cNvSpPr txBox="1"/>
          <p:nvPr/>
        </p:nvSpPr>
        <p:spPr>
          <a:xfrm>
            <a:off x="231632" y="1182614"/>
            <a:ext cx="7647461" cy="4154984"/>
          </a:xfrm>
          <a:prstGeom prst="rect">
            <a:avLst/>
          </a:prstGeom>
          <a:noFill/>
        </p:spPr>
        <p:txBody>
          <a:bodyPr wrap="square">
            <a:spAutoFit/>
          </a:bodyPr>
          <a:lstStyle/>
          <a:p>
            <a:pPr marL="342900" lvl="0" indent="-342900" eaLnBrk="0" fontAlgn="base" hangingPunct="0">
              <a:spcBef>
                <a:spcPct val="0"/>
              </a:spcBef>
              <a:spcAft>
                <a:spcPct val="0"/>
              </a:spcAft>
              <a:buFont typeface="Wingdings" panose="05000000000000000000" pitchFamily="2" charset="2"/>
              <a:buChar char="§"/>
            </a:pPr>
            <a:r>
              <a:rPr lang="de-DE" altLang="de-DE" sz="2400" dirty="0" err="1"/>
              <a:t>Planted</a:t>
            </a:r>
            <a:r>
              <a:rPr lang="de-DE" altLang="de-DE" sz="2400" dirty="0"/>
              <a:t> </a:t>
            </a:r>
            <a:r>
              <a:rPr lang="de-DE" altLang="de-DE" sz="2400" dirty="0" err="1"/>
              <a:t>more</a:t>
            </a:r>
            <a:r>
              <a:rPr lang="de-DE" altLang="de-DE" sz="2400" dirty="0"/>
              <a:t> </a:t>
            </a:r>
            <a:r>
              <a:rPr lang="de-DE" altLang="de-DE" sz="2400" dirty="0" err="1"/>
              <a:t>than</a:t>
            </a:r>
            <a:r>
              <a:rPr lang="de-DE" altLang="de-DE" sz="2400" dirty="0"/>
              <a:t> 50 </a:t>
            </a:r>
            <a:r>
              <a:rPr lang="de-DE" altLang="de-DE" sz="2400" dirty="0" err="1"/>
              <a:t>million</a:t>
            </a:r>
            <a:r>
              <a:rPr lang="de-DE" altLang="de-DE" sz="2400" dirty="0"/>
              <a:t> </a:t>
            </a:r>
            <a:r>
              <a:rPr lang="de-DE" altLang="de-DE" sz="2400" dirty="0" err="1"/>
              <a:t>trees</a:t>
            </a:r>
            <a:r>
              <a:rPr lang="de-DE" altLang="de-DE" sz="2400" dirty="0"/>
              <a:t> </a:t>
            </a:r>
            <a:r>
              <a:rPr lang="de-DE" altLang="de-DE" sz="2400" dirty="0" err="1"/>
              <a:t>since</a:t>
            </a:r>
            <a:r>
              <a:rPr lang="de-DE" altLang="de-DE" sz="2400" dirty="0"/>
              <a:t> 1977 </a:t>
            </a:r>
            <a:r>
              <a:rPr lang="de-DE" altLang="de-DE" sz="2400" dirty="0" err="1"/>
              <a:t>to</a:t>
            </a:r>
            <a:r>
              <a:rPr lang="de-DE" altLang="de-DE" sz="2400" dirty="0"/>
              <a:t> </a:t>
            </a:r>
            <a:r>
              <a:rPr lang="de-DE" altLang="de-DE" sz="2400" dirty="0" err="1"/>
              <a:t>stop</a:t>
            </a:r>
            <a:r>
              <a:rPr lang="de-DE" altLang="de-DE" sz="2400" dirty="0"/>
              <a:t> </a:t>
            </a:r>
            <a:r>
              <a:rPr lang="de-DE" altLang="de-DE" sz="2400" dirty="0" err="1"/>
              <a:t>deforestation</a:t>
            </a:r>
            <a:r>
              <a:rPr lang="de-DE" altLang="de-DE" sz="2400" dirty="0"/>
              <a:t>, </a:t>
            </a:r>
            <a:r>
              <a:rPr lang="en-US" altLang="de-DE" sz="2400" dirty="0"/>
              <a:t>to stop soil erosion, secure water supplies and generate income</a:t>
            </a:r>
            <a:endParaRPr lang="de-DE" altLang="de-DE" sz="2400" dirty="0"/>
          </a:p>
          <a:p>
            <a:pPr lvl="0" eaLnBrk="0" fontAlgn="base" hangingPunct="0">
              <a:spcBef>
                <a:spcPct val="0"/>
              </a:spcBef>
              <a:spcAft>
                <a:spcPct val="0"/>
              </a:spcAft>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en-US" altLang="de-DE" sz="2400" dirty="0"/>
              <a:t>movement combined ecological concerns with women's rights, social justice and democracy movements.</a:t>
            </a:r>
            <a:endParaRPr lang="de-DE" altLang="de-DE" sz="1400" dirty="0"/>
          </a:p>
          <a:p>
            <a:pPr lvl="0" eaLnBrk="0" fontAlgn="base" hangingPunct="0">
              <a:spcBef>
                <a:spcPct val="0"/>
              </a:spcBef>
              <a:spcAft>
                <a:spcPct val="0"/>
              </a:spcAft>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a:t>More </a:t>
            </a:r>
            <a:r>
              <a:rPr lang="de-DE" altLang="de-DE" sz="2400" dirty="0" err="1"/>
              <a:t>than</a:t>
            </a:r>
            <a:r>
              <a:rPr lang="de-DE" altLang="de-DE" sz="2400" dirty="0"/>
              <a:t> 30.000 </a:t>
            </a:r>
            <a:r>
              <a:rPr lang="de-DE" altLang="de-DE" sz="2400" dirty="0" err="1"/>
              <a:t>women</a:t>
            </a:r>
            <a:r>
              <a:rPr lang="de-DE" altLang="de-DE" sz="2400" dirty="0"/>
              <a:t> </a:t>
            </a:r>
            <a:r>
              <a:rPr lang="en-US" altLang="de-DE" sz="2400" dirty="0"/>
              <a:t>have been trained in forestry, food processing, bee-keeping…</a:t>
            </a:r>
          </a:p>
          <a:p>
            <a:pPr lvl="0" eaLnBrk="0" fontAlgn="base" hangingPunct="0">
              <a:spcBef>
                <a:spcPct val="0"/>
              </a:spcBef>
              <a:spcAft>
                <a:spcPct val="0"/>
              </a:spcAft>
            </a:pPr>
            <a:endParaRPr lang="en-US" altLang="de-DE" sz="1400" dirty="0"/>
          </a:p>
          <a:p>
            <a:pPr marL="342900" lvl="0" indent="-342900" eaLnBrk="0" fontAlgn="base" hangingPunct="0">
              <a:spcBef>
                <a:spcPct val="0"/>
              </a:spcBef>
              <a:spcAft>
                <a:spcPct val="0"/>
              </a:spcAft>
              <a:buFont typeface="Wingdings" panose="05000000000000000000" pitchFamily="2" charset="2"/>
              <a:buChar char="§"/>
            </a:pPr>
            <a:r>
              <a:rPr lang="en-US" sz="2400" dirty="0"/>
              <a:t>Wangari Matthai won the Nobel peace price for this project</a:t>
            </a:r>
            <a:endParaRPr lang="de-DE" altLang="de-DE" sz="1400" dirty="0">
              <a:latin typeface="Arial" panose="020B0604020202020204" pitchFamily="34" charset="0"/>
            </a:endParaRPr>
          </a:p>
        </p:txBody>
      </p:sp>
      <p:pic>
        <p:nvPicPr>
          <p:cNvPr id="4" name="Grafik 3" descr="Ein Bild, das Menschliches Gesicht, Person, Lächeln, Kleidung enthält.&#10;&#10;KI-generierte Inhalte können fehlerhaft sein.">
            <a:extLst>
              <a:ext uri="{FF2B5EF4-FFF2-40B4-BE49-F238E27FC236}">
                <a16:creationId xmlns:a16="http://schemas.microsoft.com/office/drawing/2014/main" id="{BDDDD473-935E-AFA2-2E4E-64794F26D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153" y="1080786"/>
            <a:ext cx="3096037" cy="4358640"/>
          </a:xfrm>
          <a:prstGeom prst="rect">
            <a:avLst/>
          </a:prstGeom>
        </p:spPr>
      </p:pic>
    </p:spTree>
    <p:extLst>
      <p:ext uri="{BB962C8B-B14F-4D97-AF65-F5344CB8AC3E}">
        <p14:creationId xmlns:p14="http://schemas.microsoft.com/office/powerpoint/2010/main" val="379103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464C2-7C75-F6BB-1FD1-4550094B16AE}"/>
              </a:ext>
            </a:extLst>
          </p:cNvPr>
          <p:cNvSpPr>
            <a:spLocks noGrp="1"/>
          </p:cNvSpPr>
          <p:nvPr>
            <p:ph type="title"/>
          </p:nvPr>
        </p:nvSpPr>
        <p:spPr>
          <a:xfrm>
            <a:off x="478419" y="120425"/>
            <a:ext cx="10515600" cy="575031"/>
          </a:xfrm>
        </p:spPr>
        <p:txBody>
          <a:bodyPr>
            <a:normAutofit fontScale="90000"/>
          </a:bodyPr>
          <a:lstStyle/>
          <a:p>
            <a:r>
              <a:rPr lang="de-DE" sz="3600" dirty="0" err="1"/>
              <a:t>Introduction</a:t>
            </a:r>
            <a:endParaRPr lang="de-DE" sz="3600" dirty="0"/>
          </a:p>
        </p:txBody>
      </p:sp>
      <p:sp>
        <p:nvSpPr>
          <p:cNvPr id="3" name="Inhaltsplatzhalter 2">
            <a:extLst>
              <a:ext uri="{FF2B5EF4-FFF2-40B4-BE49-F238E27FC236}">
                <a16:creationId xmlns:a16="http://schemas.microsoft.com/office/drawing/2014/main" id="{2981543E-DF21-8903-E5A2-0FCAA2DE15FB}"/>
              </a:ext>
            </a:extLst>
          </p:cNvPr>
          <p:cNvSpPr>
            <a:spLocks noGrp="1"/>
          </p:cNvSpPr>
          <p:nvPr>
            <p:ph idx="1"/>
          </p:nvPr>
        </p:nvSpPr>
        <p:spPr>
          <a:xfrm>
            <a:off x="478419" y="1035977"/>
            <a:ext cx="11297570" cy="4786045"/>
          </a:xfrm>
        </p:spPr>
        <p:txBody>
          <a:bodyPr>
            <a:noAutofit/>
          </a:bodyPr>
          <a:lstStyle/>
          <a:p>
            <a:pPr marL="0" indent="0">
              <a:buNone/>
            </a:pPr>
            <a:r>
              <a:rPr lang="en-GB" sz="1800" dirty="0"/>
              <a:t>This presentation begins with a possible explanation of the task for the participants, followed by a selection of images and texts that can be used for this method, and immediately afterwards the answer key with background information.</a:t>
            </a:r>
          </a:p>
          <a:p>
            <a:pPr marL="0" indent="0">
              <a:buNone/>
            </a:pPr>
            <a:r>
              <a:rPr lang="en-GB" sz="1800" dirty="0"/>
              <a:t>The first slide for each topic always contains two pieces of material, usually an image and a text. These materials are given to the same group one after the other. The second piece of material therefore provides additional information. The material on the left-hand side of the slide should be given to the group first. The material on the right-hand side should be given second, after approximately 5 minutes of working time.</a:t>
            </a:r>
          </a:p>
          <a:p>
            <a:pPr marL="0" indent="0">
              <a:buNone/>
            </a:pPr>
            <a:r>
              <a:rPr lang="en-GB" sz="1800" dirty="0"/>
              <a:t>If the text is in italics and enclosed in “ ” it is a quotation; otherwise, it is a description written by us. Additions made for clarity are in [square brackets]. Omissions made for brevity or to aid understanding are indicated by […].</a:t>
            </a:r>
          </a:p>
          <a:p>
            <a:pPr marL="0" indent="0">
              <a:buNone/>
            </a:pPr>
            <a:r>
              <a:rPr lang="en-GB" sz="1800" dirty="0"/>
              <a:t>All quotations/events have been translated into English, unless they were originally in English. It is therefore important to inform participants that the context of the quotation cannot always be deduced directly from the words or language used. Where the quotation was available to us in the original language, we have included this in the slide notes as well.</a:t>
            </a:r>
          </a:p>
          <a:p>
            <a:pPr marL="0" indent="0">
              <a:buNone/>
            </a:pPr>
            <a:r>
              <a:rPr lang="en-GB" sz="1800" dirty="0"/>
              <a:t>Sometimes, for copyright reasons, images are not inserted directly, but a link is provided as a suggestion for an image. Sometimes there are also alternative suggestions for images in the presentation notes, as well as further background information on the solution.</a:t>
            </a:r>
          </a:p>
          <a:p>
            <a:pPr marL="0" indent="0">
              <a:buNone/>
            </a:pPr>
            <a:r>
              <a:rPr lang="en-GB" sz="1800" dirty="0"/>
              <a:t>The source references, as well as the title and any further information, are set up so that they only appear in the presentation with an additional click, and can therefore only be displayed when the solution is revealed.</a:t>
            </a:r>
            <a:r>
              <a:rPr lang="de-DE" sz="1800" dirty="0"/>
              <a:t>.</a:t>
            </a:r>
          </a:p>
        </p:txBody>
      </p:sp>
      <p:cxnSp>
        <p:nvCxnSpPr>
          <p:cNvPr id="4" name="Gerader Verbinder 3">
            <a:extLst>
              <a:ext uri="{FF2B5EF4-FFF2-40B4-BE49-F238E27FC236}">
                <a16:creationId xmlns:a16="http://schemas.microsoft.com/office/drawing/2014/main" id="{D932CDC6-28C2-9E4F-1223-E2F0CF8328B2}"/>
              </a:ext>
            </a:extLst>
          </p:cNvPr>
          <p:cNvCxnSpPr>
            <a:cxnSpLocks/>
          </p:cNvCxnSpPr>
          <p:nvPr/>
        </p:nvCxnSpPr>
        <p:spPr>
          <a:xfrm>
            <a:off x="578353" y="695456"/>
            <a:ext cx="11035294" cy="0"/>
          </a:xfrm>
          <a:prstGeom prst="line">
            <a:avLst/>
          </a:prstGeom>
          <a:ln w="57150">
            <a:solidFill>
              <a:srgbClr val="64CC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777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918886" y="1426023"/>
            <a:ext cx="6035274" cy="1720090"/>
          </a:xfrm>
        </p:spPr>
        <p:txBody>
          <a:bodyPr>
            <a:noAutofit/>
          </a:bodyPr>
          <a:lstStyle/>
          <a:p>
            <a:pPr marL="0" indent="0">
              <a:lnSpc>
                <a:spcPct val="107000"/>
              </a:lnSpc>
              <a:spcAft>
                <a:spcPts val="800"/>
              </a:spcAft>
              <a:buNone/>
              <a:tabLst>
                <a:tab pos="457200" algn="l"/>
              </a:tabLst>
            </a:pPr>
            <a:r>
              <a:rPr lang="de-DE" kern="100" dirty="0">
                <a:ea typeface="Aptos" panose="02110004020202020204"/>
                <a:cs typeface="Calibri" panose="020F0502020204030204" pitchFamily="34" charset="0"/>
              </a:rPr>
              <a:t>New</a:t>
            </a:r>
            <a:r>
              <a:rPr lang="en-GB" kern="100" dirty="0">
                <a:ea typeface="Tahoma" panose="020B0604030504040204" pitchFamily="34" charset="0"/>
                <a:cs typeface="Calibri" panose="020F0502020204030204" pitchFamily="34" charset="0"/>
              </a:rPr>
              <a:t> office blocks, shopping centres and luxury flats are to be built. </a:t>
            </a:r>
            <a:r>
              <a:rPr lang="de-DE" kern="100" dirty="0">
                <a:ea typeface="Aptos" panose="02110004020202020204"/>
                <a:cs typeface="Calibri" panose="020F0502020204030204" pitchFamily="34" charset="0"/>
              </a:rPr>
              <a:t>C</a:t>
            </a:r>
            <a:r>
              <a:rPr lang="en-GB" kern="100" dirty="0" err="1">
                <a:ea typeface="Tahoma" panose="020B0604030504040204" pitchFamily="34" charset="0"/>
                <a:cs typeface="Calibri" panose="020F0502020204030204" pitchFamily="34" charset="0"/>
              </a:rPr>
              <a:t>onstruction</a:t>
            </a:r>
            <a:r>
              <a:rPr lang="en-GB" kern="100" dirty="0">
                <a:ea typeface="Tahoma" panose="020B0604030504040204" pitchFamily="34" charset="0"/>
                <a:cs typeface="Calibri" panose="020F0502020204030204" pitchFamily="34" charset="0"/>
              </a:rPr>
              <a:t> workers are expected to destroy more and more green spaces, older </a:t>
            </a:r>
            <a:r>
              <a:rPr lang="de-DE" kern="100" dirty="0" err="1">
                <a:ea typeface="Aptos" panose="02110004020202020204"/>
                <a:cs typeface="Calibri" panose="020F0502020204030204" pitchFamily="34" charset="0"/>
              </a:rPr>
              <a:t>shops</a:t>
            </a:r>
            <a:r>
              <a:rPr lang="en-GB" kern="100" dirty="0">
                <a:ea typeface="Tahoma" panose="020B0604030504040204" pitchFamily="34" charset="0"/>
                <a:cs typeface="Calibri" panose="020F0502020204030204" pitchFamily="34" charset="0"/>
              </a:rPr>
              <a:t> and residential buildings to do so. </a:t>
            </a:r>
            <a:r>
              <a:rPr lang="de-DE" kern="100" dirty="0" err="1">
                <a:ea typeface="Aptos" panose="02110004020202020204"/>
                <a:cs typeface="Calibri" panose="020F0502020204030204" pitchFamily="34" charset="0"/>
              </a:rPr>
              <a:t>For</a:t>
            </a:r>
            <a:r>
              <a:rPr lang="de-DE" kern="100" dirty="0">
                <a:ea typeface="Aptos" panose="02110004020202020204"/>
                <a:cs typeface="Calibri" panose="020F0502020204030204" pitchFamily="34" charset="0"/>
              </a:rPr>
              <a:t> </a:t>
            </a:r>
            <a:r>
              <a:rPr lang="de-DE" kern="100" dirty="0" err="1">
                <a:ea typeface="Aptos" panose="02110004020202020204"/>
                <a:cs typeface="Calibri" panose="020F0502020204030204" pitchFamily="34" charset="0"/>
              </a:rPr>
              <a:t>that</a:t>
            </a:r>
            <a:r>
              <a:rPr lang="de-DE" kern="100" dirty="0">
                <a:ea typeface="Aptos" panose="02110004020202020204"/>
                <a:cs typeface="Calibri" panose="020F0502020204030204" pitchFamily="34" charset="0"/>
              </a:rPr>
              <a:t> </a:t>
            </a:r>
            <a:r>
              <a:rPr lang="de-DE" kern="100" dirty="0" err="1">
                <a:ea typeface="Aptos" panose="02110004020202020204"/>
                <a:cs typeface="Calibri" panose="020F0502020204030204" pitchFamily="34" charset="0"/>
              </a:rPr>
              <a:t>reason</a:t>
            </a:r>
            <a:r>
              <a:rPr lang="de-DE" kern="100" dirty="0">
                <a:ea typeface="Aptos" panose="02110004020202020204"/>
                <a:cs typeface="Calibri" panose="020F0502020204030204" pitchFamily="34" charset="0"/>
              </a:rPr>
              <a:t>, </a:t>
            </a:r>
            <a:r>
              <a:rPr lang="de-DE" kern="100" dirty="0" err="1">
                <a:ea typeface="Aptos" panose="02110004020202020204"/>
                <a:cs typeface="Calibri" panose="020F0502020204030204" pitchFamily="34" charset="0"/>
              </a:rPr>
              <a:t>they</a:t>
            </a:r>
            <a:r>
              <a:rPr lang="en-GB" kern="100" dirty="0">
                <a:ea typeface="Tahoma" panose="020B0604030504040204" pitchFamily="34" charset="0"/>
                <a:cs typeface="Calibri" panose="020F0502020204030204" pitchFamily="34" charset="0"/>
              </a:rPr>
              <a:t> refuse to work on projects that are environmentally or socially problematic.</a:t>
            </a:r>
            <a:endParaRPr lang="de-DE" kern="100" dirty="0">
              <a:ea typeface="Tahoma" panose="020B0604030504040204" pitchFamily="34" charset="0"/>
              <a:cs typeface="Comic Sans"/>
            </a:endParaRPr>
          </a:p>
          <a:p>
            <a:pPr marL="0" lvl="0" indent="0">
              <a:lnSpc>
                <a:spcPct val="107000"/>
              </a:lnSpc>
              <a:spcAft>
                <a:spcPts val="800"/>
              </a:spcAft>
              <a:buNone/>
              <a:tabLst>
                <a:tab pos="457200" algn="l"/>
              </a:tabLst>
            </a:pPr>
            <a:endParaRPr lang="de-DE" dirty="0">
              <a:latin typeface="Calibri" panose="020F0502020204030204" pitchFamily="34" charset="0"/>
              <a:ea typeface="Calibri" panose="020F0502020204030204" pitchFamily="34" charset="0"/>
              <a:cs typeface="Vrinda" panose="020B0502040204020203" pitchFamily="34" charset="0"/>
            </a:endParaRPr>
          </a:p>
        </p:txBody>
      </p:sp>
      <p:sp>
        <p:nvSpPr>
          <p:cNvPr id="3" name="Titel 2"/>
          <p:cNvSpPr>
            <a:spLocks noGrp="1"/>
          </p:cNvSpPr>
          <p:nvPr>
            <p:ph type="title"/>
          </p:nvPr>
        </p:nvSpPr>
        <p:spPr>
          <a:xfrm>
            <a:off x="1181100" y="476672"/>
            <a:ext cx="9659724" cy="1143000"/>
          </a:xfrm>
        </p:spPr>
        <p:txBody>
          <a:bodyPr>
            <a:normAutofit/>
          </a:bodyPr>
          <a:lstStyle/>
          <a:p>
            <a:pPr algn="ctr"/>
            <a:r>
              <a:rPr lang="de-DE" dirty="0"/>
              <a:t>Green Bans Movement, 1970‘s</a:t>
            </a:r>
            <a:endParaRPr lang="en-US" dirty="0"/>
          </a:p>
        </p:txBody>
      </p:sp>
      <p:cxnSp>
        <p:nvCxnSpPr>
          <p:cNvPr id="5" name="Gerader Verbinder 4">
            <a:extLst>
              <a:ext uri="{FF2B5EF4-FFF2-40B4-BE49-F238E27FC236}">
                <a16:creationId xmlns:a16="http://schemas.microsoft.com/office/drawing/2014/main" id="{0903BA88-BF3A-9D4A-E833-7548333A6B8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draußen, Kleidung, Person, Schuhwerk enthält.&#10;&#10;KI-generierte Inhalte können fehlerhaft sein.">
            <a:extLst>
              <a:ext uri="{FF2B5EF4-FFF2-40B4-BE49-F238E27FC236}">
                <a16:creationId xmlns:a16="http://schemas.microsoft.com/office/drawing/2014/main" id="{ABA26B52-1DE0-573F-DB51-E9B444D8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76" y="1604249"/>
            <a:ext cx="5210434" cy="3649502"/>
          </a:xfrm>
          <a:prstGeom prst="rect">
            <a:avLst/>
          </a:prstGeom>
        </p:spPr>
      </p:pic>
      <p:sp>
        <p:nvSpPr>
          <p:cNvPr id="4" name="Textfeld 3">
            <a:extLst>
              <a:ext uri="{FF2B5EF4-FFF2-40B4-BE49-F238E27FC236}">
                <a16:creationId xmlns:a16="http://schemas.microsoft.com/office/drawing/2014/main" id="{FFF5AC4F-1E52-4885-555A-D8B22DF2F467}"/>
              </a:ext>
            </a:extLst>
          </p:cNvPr>
          <p:cNvSpPr txBox="1"/>
          <p:nvPr/>
        </p:nvSpPr>
        <p:spPr>
          <a:xfrm>
            <a:off x="0" y="5253751"/>
            <a:ext cx="6096000" cy="830997"/>
          </a:xfrm>
          <a:prstGeom prst="rect">
            <a:avLst/>
          </a:prstGeom>
          <a:noFill/>
        </p:spPr>
        <p:txBody>
          <a:bodyPr wrap="square" rtlCol="0">
            <a:spAutoFit/>
          </a:bodyPr>
          <a:lstStyle/>
          <a:p>
            <a:pPr algn="ctr"/>
            <a:r>
              <a:rPr lang="en-US" sz="1600" dirty="0"/>
              <a:t>NSW Builders </a:t>
            </a:r>
            <a:r>
              <a:rPr lang="en-US" sz="1600" dirty="0" err="1"/>
              <a:t>Labourers</a:t>
            </a:r>
            <a:r>
              <a:rPr lang="en-US" sz="1600" dirty="0"/>
              <a:t> March</a:t>
            </a:r>
            <a:br>
              <a:rPr lang="en-US" sz="1400" dirty="0"/>
            </a:br>
            <a:r>
              <a:rPr lang="en-GB" sz="1200" dirty="0"/>
              <a:t>Female members of the NSW branch of the Builders Labourers Federation marching on International Women’s Day in Sydney, March 1975.</a:t>
            </a:r>
            <a:endParaRPr lang="en-US" sz="800" dirty="0"/>
          </a:p>
          <a:p>
            <a:pPr algn="ctr"/>
            <a:r>
              <a:rPr lang="en-US" sz="800" dirty="0" err="1"/>
              <a:t>Veröffentlicht</a:t>
            </a:r>
            <a:r>
              <a:rPr lang="en-US" sz="800" dirty="0"/>
              <a:t> </a:t>
            </a:r>
            <a:r>
              <a:rPr lang="en-US" sz="800" dirty="0" err="1"/>
              <a:t>unter</a:t>
            </a:r>
            <a:r>
              <a:rPr lang="en-US" sz="800" dirty="0"/>
              <a:t> </a:t>
            </a:r>
            <a:r>
              <a:rPr lang="en-US" sz="800" dirty="0">
                <a:solidFill>
                  <a:schemeClr val="accent4"/>
                </a:solidFill>
                <a:hlinkClick r:id="rId4" tooltip="creativecommons:by-sa/3.0/deed.en">
                  <a:extLst>
                    <a:ext uri="{A12FA001-AC4F-418D-AE19-62706E023703}">
                      <ahyp:hlinkClr xmlns:ahyp="http://schemas.microsoft.com/office/drawing/2018/hyperlinkcolor" val="tx"/>
                    </a:ext>
                  </a:extLst>
                </a:hlinkClick>
              </a:rPr>
              <a:t>Attribution-Share Alike 3.0 </a:t>
            </a:r>
            <a:r>
              <a:rPr lang="en-US" sz="800" dirty="0" err="1">
                <a:solidFill>
                  <a:schemeClr val="accent4"/>
                </a:solidFill>
                <a:hlinkClick r:id="rId4" tooltip="creativecommons:by-sa/3.0/deed.en">
                  <a:extLst>
                    <a:ext uri="{A12FA001-AC4F-418D-AE19-62706E023703}">
                      <ahyp:hlinkClr xmlns:ahyp="http://schemas.microsoft.com/office/drawing/2018/hyperlinkcolor" val="tx"/>
                    </a:ext>
                  </a:extLst>
                </a:hlinkClick>
              </a:rPr>
              <a:t>Unported</a:t>
            </a:r>
            <a:r>
              <a:rPr lang="en-US" sz="800" dirty="0">
                <a:solidFill>
                  <a:schemeClr val="accent4"/>
                </a:solidFill>
              </a:rPr>
              <a:t> l </a:t>
            </a:r>
            <a:r>
              <a:rPr lang="en-US" sz="700" dirty="0"/>
              <a:t>https://commons.wikimedia.org/wiki/File:NSW_Builders_Labourers_march_on_IWD_1975.jpg</a:t>
            </a:r>
            <a:endParaRPr lang="en-US" sz="800" dirty="0"/>
          </a:p>
        </p:txBody>
      </p:sp>
    </p:spTree>
    <p:extLst>
      <p:ext uri="{BB962C8B-B14F-4D97-AF65-F5344CB8AC3E}">
        <p14:creationId xmlns:p14="http://schemas.microsoft.com/office/powerpoint/2010/main" val="26604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0306" y="1856631"/>
            <a:ext cx="7624482" cy="3888432"/>
          </a:xfrm>
        </p:spPr>
        <p:txBody>
          <a:bodyPr>
            <a:normAutofit lnSpcReduction="10000"/>
          </a:bodyPr>
          <a:lstStyle/>
          <a:p>
            <a:r>
              <a:rPr lang="en-US" dirty="0"/>
              <a:t>New South Wales Builders </a:t>
            </a:r>
            <a:r>
              <a:rPr lang="en-US" dirty="0" err="1"/>
              <a:t>Labourers</a:t>
            </a:r>
            <a:r>
              <a:rPr lang="en-US" dirty="0"/>
              <a:t> Federation (NSWBLF): Engagement with urban planning</a:t>
            </a:r>
            <a:endParaRPr lang="de-DE" dirty="0"/>
          </a:p>
          <a:p>
            <a:r>
              <a:rPr lang="en-US" dirty="0"/>
              <a:t>Principle of social responsibility of </a:t>
            </a:r>
            <a:r>
              <a:rPr lang="en-US" dirty="0" err="1"/>
              <a:t>labour</a:t>
            </a:r>
            <a:r>
              <a:rPr lang="en-US" dirty="0"/>
              <a:t>: right of workers to insist that their </a:t>
            </a:r>
            <a:r>
              <a:rPr lang="en-US" dirty="0" err="1"/>
              <a:t>labour</a:t>
            </a:r>
            <a:r>
              <a:rPr lang="en-US" dirty="0"/>
              <a:t> is not used in harmful ways</a:t>
            </a:r>
            <a:endParaRPr lang="de-DE" sz="2400" dirty="0"/>
          </a:p>
          <a:p>
            <a:r>
              <a:rPr lang="en-US" dirty="0"/>
              <a:t>Protest against ecological destruction often from poverty &amp; working class backgrounds (those who are affected)</a:t>
            </a:r>
            <a:endParaRPr lang="de-DE" sz="2400" dirty="0"/>
          </a:p>
          <a:p>
            <a:r>
              <a:rPr lang="en-US" dirty="0"/>
              <a:t>Shows the power of strikes</a:t>
            </a:r>
            <a:endParaRPr lang="de-DE" sz="2400" dirty="0">
              <a:effectLst/>
            </a:endParaRPr>
          </a:p>
        </p:txBody>
      </p:sp>
      <p:sp>
        <p:nvSpPr>
          <p:cNvPr id="3" name="Titel 2"/>
          <p:cNvSpPr>
            <a:spLocks noGrp="1"/>
          </p:cNvSpPr>
          <p:nvPr>
            <p:ph type="title"/>
          </p:nvPr>
        </p:nvSpPr>
        <p:spPr>
          <a:xfrm>
            <a:off x="666491" y="227418"/>
            <a:ext cx="11312165" cy="1143000"/>
          </a:xfrm>
        </p:spPr>
        <p:txBody>
          <a:bodyPr>
            <a:noAutofit/>
          </a:bodyPr>
          <a:lstStyle/>
          <a:p>
            <a:pPr algn="ctr"/>
            <a:r>
              <a:rPr lang="de-DE" dirty="0"/>
              <a:t>Green Bans Movement, 1970er</a:t>
            </a:r>
            <a:endParaRPr lang="en-US" dirty="0"/>
          </a:p>
        </p:txBody>
      </p:sp>
      <p:sp>
        <p:nvSpPr>
          <p:cNvPr id="5" name="Textfeld 4"/>
          <p:cNvSpPr txBox="1"/>
          <p:nvPr/>
        </p:nvSpPr>
        <p:spPr>
          <a:xfrm>
            <a:off x="8054788" y="4805580"/>
            <a:ext cx="3737803" cy="1123384"/>
          </a:xfrm>
          <a:prstGeom prst="rect">
            <a:avLst/>
          </a:prstGeom>
          <a:noFill/>
        </p:spPr>
        <p:txBody>
          <a:bodyPr wrap="square" rtlCol="0">
            <a:spAutoFit/>
          </a:bodyPr>
          <a:lstStyle/>
          <a:p>
            <a:pPr algn="ctr"/>
            <a:r>
              <a:rPr lang="en-US" sz="1600" dirty="0"/>
              <a:t>NSW Builders </a:t>
            </a:r>
            <a:r>
              <a:rPr lang="en-US" sz="1600" dirty="0" err="1"/>
              <a:t>Labourers</a:t>
            </a:r>
            <a:r>
              <a:rPr lang="en-US" sz="1600" dirty="0"/>
              <a:t> March</a:t>
            </a:r>
            <a:br>
              <a:rPr lang="en-US" sz="1400" dirty="0"/>
            </a:br>
            <a:r>
              <a:rPr lang="en-GB" sz="1200" dirty="0"/>
              <a:t>Female members of the NSW branch of the Builders Labourers Federation marching on International Women’s Day in Sydney, March 1975.</a:t>
            </a:r>
            <a:endParaRPr lang="en-US" sz="800" dirty="0"/>
          </a:p>
          <a:p>
            <a:pPr algn="ctr"/>
            <a:r>
              <a:rPr lang="en-US" sz="800" dirty="0" err="1"/>
              <a:t>Veröffentlicht</a:t>
            </a:r>
            <a:r>
              <a:rPr lang="en-US" sz="800" dirty="0"/>
              <a:t> </a:t>
            </a:r>
            <a:r>
              <a:rPr lang="en-US" sz="800" dirty="0" err="1"/>
              <a:t>unter</a:t>
            </a:r>
            <a:r>
              <a:rPr lang="en-US" sz="800" dirty="0"/>
              <a:t> </a:t>
            </a:r>
            <a:r>
              <a:rPr lang="en-US" sz="800" dirty="0">
                <a:solidFill>
                  <a:schemeClr val="accent4"/>
                </a:solidFill>
                <a:hlinkClick r:id="rId3" tooltip="creativecommons:by-sa/3.0/deed.en">
                  <a:extLst>
                    <a:ext uri="{A12FA001-AC4F-418D-AE19-62706E023703}">
                      <ahyp:hlinkClr xmlns:ahyp="http://schemas.microsoft.com/office/drawing/2018/hyperlinkcolor" val="tx"/>
                    </a:ext>
                  </a:extLst>
                </a:hlinkClick>
              </a:rPr>
              <a:t>Attribution-Share Alike 3.0 </a:t>
            </a:r>
            <a:r>
              <a:rPr lang="en-US" sz="800" dirty="0" err="1">
                <a:solidFill>
                  <a:schemeClr val="accent4"/>
                </a:solidFill>
                <a:hlinkClick r:id="rId3" tooltip="creativecommons:by-sa/3.0/deed.en">
                  <a:extLst>
                    <a:ext uri="{A12FA001-AC4F-418D-AE19-62706E023703}">
                      <ahyp:hlinkClr xmlns:ahyp="http://schemas.microsoft.com/office/drawing/2018/hyperlinkcolor" val="tx"/>
                    </a:ext>
                  </a:extLst>
                </a:hlinkClick>
              </a:rPr>
              <a:t>Unported</a:t>
            </a:r>
            <a:r>
              <a:rPr lang="en-US" sz="800" dirty="0">
                <a:solidFill>
                  <a:schemeClr val="accent4"/>
                </a:solidFill>
              </a:rPr>
              <a:t> l </a:t>
            </a:r>
            <a:r>
              <a:rPr lang="en-US" sz="700" dirty="0"/>
              <a:t>https://commons.wikimedia.org/wiki/File:NSW_Builders_Labourers_march_on_IWD_1975.jpg</a:t>
            </a:r>
            <a:endParaRPr lang="en-US" sz="800" dirty="0"/>
          </a:p>
        </p:txBody>
      </p:sp>
      <p:cxnSp>
        <p:nvCxnSpPr>
          <p:cNvPr id="8" name="Gerader Verbinder 7">
            <a:extLst>
              <a:ext uri="{FF2B5EF4-FFF2-40B4-BE49-F238E27FC236}">
                <a16:creationId xmlns:a16="http://schemas.microsoft.com/office/drawing/2014/main" id="{83B74306-39C8-ED23-D985-5DE1014BD11A}"/>
              </a:ext>
            </a:extLst>
          </p:cNvPr>
          <p:cNvCxnSpPr/>
          <p:nvPr/>
        </p:nvCxnSpPr>
        <p:spPr>
          <a:xfrm>
            <a:off x="1094929" y="1209997"/>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7" name="Grafik 6" descr="Ein Bild, das draußen, Kleidung, Person, Schuhwerk enthält.&#10;&#10;KI-generierte Inhalte können fehlerhaft sein.">
            <a:extLst>
              <a:ext uri="{FF2B5EF4-FFF2-40B4-BE49-F238E27FC236}">
                <a16:creationId xmlns:a16="http://schemas.microsoft.com/office/drawing/2014/main" id="{852D8ACD-15A3-51F1-287E-362F9A3CD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5686" y="2132856"/>
            <a:ext cx="3676007" cy="2574756"/>
          </a:xfrm>
          <a:prstGeom prst="rect">
            <a:avLst/>
          </a:prstGeom>
        </p:spPr>
      </p:pic>
    </p:spTree>
    <p:extLst>
      <p:ext uri="{BB962C8B-B14F-4D97-AF65-F5344CB8AC3E}">
        <p14:creationId xmlns:p14="http://schemas.microsoft.com/office/powerpoint/2010/main" val="2703934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57E8F2-1DAD-2B4D-1B41-5643A7F1AF67}"/>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3192B571-F689-E750-F85A-982038C829EA}"/>
              </a:ext>
            </a:extLst>
          </p:cNvPr>
          <p:cNvSpPr>
            <a:spLocks noGrp="1"/>
          </p:cNvSpPr>
          <p:nvPr>
            <p:ph type="title"/>
          </p:nvPr>
        </p:nvSpPr>
        <p:spPr>
          <a:xfrm>
            <a:off x="0" y="75627"/>
            <a:ext cx="12192000" cy="1111891"/>
          </a:xfrm>
        </p:spPr>
        <p:txBody>
          <a:bodyPr>
            <a:normAutofit/>
          </a:bodyPr>
          <a:lstStyle/>
          <a:p>
            <a:pPr algn="ctr"/>
            <a:r>
              <a:rPr lang="es-ES" dirty="0"/>
              <a:t>Landless Workers Movement, Brazil (since 1984)</a:t>
            </a:r>
            <a:endParaRPr lang="de-DE" dirty="0"/>
          </a:p>
        </p:txBody>
      </p:sp>
      <p:cxnSp>
        <p:nvCxnSpPr>
          <p:cNvPr id="13" name="Gerader Verbinder 12">
            <a:extLst>
              <a:ext uri="{FF2B5EF4-FFF2-40B4-BE49-F238E27FC236}">
                <a16:creationId xmlns:a16="http://schemas.microsoft.com/office/drawing/2014/main" id="{99DD2D81-E1DE-55FB-566C-D75082BD5951}"/>
              </a:ext>
            </a:extLst>
          </p:cNvPr>
          <p:cNvCxnSpPr>
            <a:cxnSpLocks/>
          </p:cNvCxnSpPr>
          <p:nvPr/>
        </p:nvCxnSpPr>
        <p:spPr>
          <a:xfrm>
            <a:off x="605307" y="923921"/>
            <a:ext cx="10934163"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A4195812-2DE1-07B0-6838-18E197931918}"/>
              </a:ext>
            </a:extLst>
          </p:cNvPr>
          <p:cNvSpPr txBox="1"/>
          <p:nvPr/>
        </p:nvSpPr>
        <p:spPr>
          <a:xfrm>
            <a:off x="6701475" y="1910996"/>
            <a:ext cx="5070787" cy="2492990"/>
          </a:xfrm>
          <a:prstGeom prst="rect">
            <a:avLst/>
          </a:prstGeom>
          <a:noFill/>
        </p:spPr>
        <p:txBody>
          <a:bodyPr wrap="square">
            <a:spAutoFit/>
          </a:bodyPr>
          <a:lstStyle/>
          <a:p>
            <a:pPr algn="ctr"/>
            <a:r>
              <a:rPr lang="en-US" sz="2600" dirty="0"/>
              <a:t>We are “</a:t>
            </a:r>
            <a:r>
              <a:rPr lang="en-US" sz="2600" i="1" dirty="0"/>
              <a:t>a mass, autonomous social movement that seeks to articulate and </a:t>
            </a:r>
            <a:r>
              <a:rPr lang="en-US" sz="2600" i="1" dirty="0" err="1"/>
              <a:t>organise</a:t>
            </a:r>
            <a:r>
              <a:rPr lang="en-US" sz="2600" i="1" dirty="0"/>
              <a:t> rural workers and society to achieve Agrarian Reform and a People's Project for</a:t>
            </a:r>
            <a:r>
              <a:rPr lang="en-US" sz="2600" dirty="0"/>
              <a:t>” the country.</a:t>
            </a:r>
            <a:endParaRPr lang="de-DE" sz="2600" dirty="0"/>
          </a:p>
        </p:txBody>
      </p:sp>
      <p:pic>
        <p:nvPicPr>
          <p:cNvPr id="5" name="Inhaltsplatzhalter 4" descr="Ein Bild, das draußen, Himmel, Flagge, Person enthält.&#10;&#10;KI-generierte Inhalte können fehlerhaft sein.">
            <a:extLst>
              <a:ext uri="{FF2B5EF4-FFF2-40B4-BE49-F238E27FC236}">
                <a16:creationId xmlns:a16="http://schemas.microsoft.com/office/drawing/2014/main" id="{C3E92425-2AE4-DA44-E9F3-16345C88F4C6}"/>
              </a:ext>
            </a:extLst>
          </p:cNvPr>
          <p:cNvPicPr>
            <a:picLocks noChangeAspect="1"/>
          </p:cNvPicPr>
          <p:nvPr/>
        </p:nvPicPr>
        <p:blipFill>
          <a:blip r:embed="rId3">
            <a:extLst>
              <a:ext uri="{28A0092B-C50C-407E-A947-70E740481C1C}">
                <a14:useLocalDpi xmlns:a14="http://schemas.microsoft.com/office/drawing/2010/main" val="0"/>
              </a:ext>
            </a:extLst>
          </a:blip>
          <a:srcRect l="10555" r="9002"/>
          <a:stretch>
            <a:fillRect/>
          </a:stretch>
        </p:blipFill>
        <p:spPr>
          <a:xfrm>
            <a:off x="419738" y="1281046"/>
            <a:ext cx="5676261" cy="4351338"/>
          </a:xfrm>
          <a:prstGeom prst="rect">
            <a:avLst/>
          </a:prstGeom>
        </p:spPr>
      </p:pic>
      <p:sp>
        <p:nvSpPr>
          <p:cNvPr id="3" name="Textfeld 2">
            <a:extLst>
              <a:ext uri="{FF2B5EF4-FFF2-40B4-BE49-F238E27FC236}">
                <a16:creationId xmlns:a16="http://schemas.microsoft.com/office/drawing/2014/main" id="{2622D0B5-FECA-11C4-4CBB-D58C420F5080}"/>
              </a:ext>
            </a:extLst>
          </p:cNvPr>
          <p:cNvSpPr txBox="1"/>
          <p:nvPr/>
        </p:nvSpPr>
        <p:spPr>
          <a:xfrm>
            <a:off x="1558343" y="1223030"/>
            <a:ext cx="6104586" cy="400110"/>
          </a:xfrm>
          <a:prstGeom prst="rect">
            <a:avLst/>
          </a:prstGeom>
          <a:noFill/>
        </p:spPr>
        <p:txBody>
          <a:bodyPr wrap="square">
            <a:spAutoFit/>
          </a:bodyPr>
          <a:lstStyle/>
          <a:p>
            <a:r>
              <a:rPr lang="de-DE" sz="2000" dirty="0" err="1"/>
              <a:t>Translated</a:t>
            </a:r>
            <a:r>
              <a:rPr lang="de-DE" sz="2000" dirty="0"/>
              <a:t> Poster: Land </a:t>
            </a:r>
            <a:r>
              <a:rPr lang="de-DE" sz="2000" dirty="0" err="1"/>
              <a:t>for</a:t>
            </a:r>
            <a:r>
              <a:rPr lang="de-DE" sz="2000" dirty="0"/>
              <a:t> All</a:t>
            </a:r>
          </a:p>
        </p:txBody>
      </p:sp>
      <p:sp>
        <p:nvSpPr>
          <p:cNvPr id="8" name="Textfeld 7">
            <a:extLst>
              <a:ext uri="{FF2B5EF4-FFF2-40B4-BE49-F238E27FC236}">
                <a16:creationId xmlns:a16="http://schemas.microsoft.com/office/drawing/2014/main" id="{607B54E4-86DC-60A0-CA24-D5AB5F794879}"/>
              </a:ext>
            </a:extLst>
          </p:cNvPr>
          <p:cNvSpPr txBox="1"/>
          <p:nvPr/>
        </p:nvSpPr>
        <p:spPr>
          <a:xfrm>
            <a:off x="419738" y="5633997"/>
            <a:ext cx="5826516" cy="600164"/>
          </a:xfrm>
          <a:prstGeom prst="rect">
            <a:avLst/>
          </a:prstGeom>
          <a:noFill/>
        </p:spPr>
        <p:txBody>
          <a:bodyPr wrap="square">
            <a:spAutoFit/>
          </a:bodyPr>
          <a:lstStyle/>
          <a:p>
            <a:pPr algn="ctr"/>
            <a:r>
              <a:rPr lang="de-DE" sz="1100" dirty="0"/>
              <a:t>Land für alle: Mitglieder der MST marschieren im Jahr 1984, dem Gründungsjahr der Organisation. https://mst.org.br/2025/04/09/this-land-is-our-land/ </a:t>
            </a:r>
          </a:p>
          <a:p>
            <a:pPr algn="ctr"/>
            <a:r>
              <a:rPr lang="de-DE" sz="1100" dirty="0"/>
              <a:t>MST Archive</a:t>
            </a:r>
          </a:p>
        </p:txBody>
      </p:sp>
    </p:spTree>
    <p:extLst>
      <p:ext uri="{BB962C8B-B14F-4D97-AF65-F5344CB8AC3E}">
        <p14:creationId xmlns:p14="http://schemas.microsoft.com/office/powerpoint/2010/main" val="10504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0F88AE-BE8A-7FE3-ACF7-95D288468C25}"/>
            </a:ext>
          </a:extLst>
        </p:cNvPr>
        <p:cNvGrpSpPr/>
        <p:nvPr/>
      </p:nvGrpSpPr>
      <p:grpSpPr>
        <a:xfrm>
          <a:off x="0" y="0"/>
          <a:ext cx="0" cy="0"/>
          <a:chOff x="0" y="0"/>
          <a:chExt cx="0" cy="0"/>
        </a:xfrm>
      </p:grpSpPr>
      <p:sp>
        <p:nvSpPr>
          <p:cNvPr id="12" name="Titel 1">
            <a:extLst>
              <a:ext uri="{FF2B5EF4-FFF2-40B4-BE49-F238E27FC236}">
                <a16:creationId xmlns:a16="http://schemas.microsoft.com/office/drawing/2014/main" id="{89CB1ABA-350B-638C-8473-D081026B5C8B}"/>
              </a:ext>
            </a:extLst>
          </p:cNvPr>
          <p:cNvSpPr>
            <a:spLocks noGrp="1"/>
          </p:cNvSpPr>
          <p:nvPr>
            <p:ph type="title"/>
          </p:nvPr>
        </p:nvSpPr>
        <p:spPr>
          <a:xfrm>
            <a:off x="-48641" y="0"/>
            <a:ext cx="12202002" cy="1111891"/>
          </a:xfrm>
        </p:spPr>
        <p:txBody>
          <a:bodyPr>
            <a:normAutofit/>
          </a:bodyPr>
          <a:lstStyle/>
          <a:p>
            <a:pPr algn="ctr"/>
            <a:r>
              <a:rPr lang="es-ES" dirty="0"/>
              <a:t>Landless Workers Movement, Brazil (since 1984)</a:t>
            </a:r>
            <a:endParaRPr lang="de-DE" dirty="0"/>
          </a:p>
        </p:txBody>
      </p:sp>
      <p:cxnSp>
        <p:nvCxnSpPr>
          <p:cNvPr id="13" name="Gerader Verbinder 12">
            <a:extLst>
              <a:ext uri="{FF2B5EF4-FFF2-40B4-BE49-F238E27FC236}">
                <a16:creationId xmlns:a16="http://schemas.microsoft.com/office/drawing/2014/main" id="{A77218A8-446E-2F92-15C4-FEEFF9713514}"/>
              </a:ext>
            </a:extLst>
          </p:cNvPr>
          <p:cNvCxnSpPr>
            <a:cxnSpLocks/>
          </p:cNvCxnSpPr>
          <p:nvPr/>
        </p:nvCxnSpPr>
        <p:spPr>
          <a:xfrm>
            <a:off x="399245" y="923921"/>
            <a:ext cx="11384924"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5" name="Inhaltsplatzhalter 4" descr="Ein Bild, das draußen, Himmel, Flagge, Person enthält.&#10;&#10;KI-generierte Inhalte können fehlerhaft sein.">
            <a:extLst>
              <a:ext uri="{FF2B5EF4-FFF2-40B4-BE49-F238E27FC236}">
                <a16:creationId xmlns:a16="http://schemas.microsoft.com/office/drawing/2014/main" id="{D86E87C1-63CA-50A7-3D3C-92692EADC458}"/>
              </a:ext>
            </a:extLst>
          </p:cNvPr>
          <p:cNvPicPr>
            <a:picLocks noChangeAspect="1"/>
          </p:cNvPicPr>
          <p:nvPr/>
        </p:nvPicPr>
        <p:blipFill>
          <a:blip r:embed="rId3">
            <a:extLst>
              <a:ext uri="{28A0092B-C50C-407E-A947-70E740481C1C}">
                <a14:useLocalDpi xmlns:a14="http://schemas.microsoft.com/office/drawing/2010/main" val="0"/>
              </a:ext>
            </a:extLst>
          </a:blip>
          <a:srcRect l="16838" t="17065" r="11300" b="918"/>
          <a:stretch>
            <a:fillRect/>
          </a:stretch>
        </p:blipFill>
        <p:spPr>
          <a:xfrm>
            <a:off x="7082574" y="1644571"/>
            <a:ext cx="5070787" cy="3568857"/>
          </a:xfrm>
          <a:prstGeom prst="rect">
            <a:avLst/>
          </a:prstGeom>
        </p:spPr>
      </p:pic>
      <p:sp>
        <p:nvSpPr>
          <p:cNvPr id="2" name="Textfeld 1">
            <a:extLst>
              <a:ext uri="{FF2B5EF4-FFF2-40B4-BE49-F238E27FC236}">
                <a16:creationId xmlns:a16="http://schemas.microsoft.com/office/drawing/2014/main" id="{FA9777ED-3D21-39E7-1B1C-57E21CC760B2}"/>
              </a:ext>
            </a:extLst>
          </p:cNvPr>
          <p:cNvSpPr txBox="1"/>
          <p:nvPr/>
        </p:nvSpPr>
        <p:spPr>
          <a:xfrm>
            <a:off x="7382273" y="5252065"/>
            <a:ext cx="4622444" cy="923330"/>
          </a:xfrm>
          <a:prstGeom prst="rect">
            <a:avLst/>
          </a:prstGeom>
          <a:noFill/>
        </p:spPr>
        <p:txBody>
          <a:bodyPr wrap="square">
            <a:spAutoFit/>
          </a:bodyPr>
          <a:lstStyle/>
          <a:p>
            <a:pPr algn="ctr"/>
            <a:r>
              <a:rPr lang="en-GB" sz="1600" dirty="0"/>
              <a:t>Land for all: MST members marching in 1984, the year the organisation was founded. </a:t>
            </a:r>
            <a:r>
              <a:rPr lang="de-DE" sz="1100" dirty="0"/>
              <a:t>https://mst.org.br/2025/04/09/this-land-is-our-land/ </a:t>
            </a:r>
          </a:p>
          <a:p>
            <a:pPr algn="ctr"/>
            <a:r>
              <a:rPr lang="de-DE" sz="1100" dirty="0"/>
              <a:t>MST Archive</a:t>
            </a:r>
          </a:p>
        </p:txBody>
      </p:sp>
      <p:sp>
        <p:nvSpPr>
          <p:cNvPr id="4" name="Textfeld 3">
            <a:extLst>
              <a:ext uri="{FF2B5EF4-FFF2-40B4-BE49-F238E27FC236}">
                <a16:creationId xmlns:a16="http://schemas.microsoft.com/office/drawing/2014/main" id="{24F256C7-71A3-CC60-2012-DAC33207B41D}"/>
              </a:ext>
            </a:extLst>
          </p:cNvPr>
          <p:cNvSpPr txBox="1"/>
          <p:nvPr/>
        </p:nvSpPr>
        <p:spPr>
          <a:xfrm>
            <a:off x="6976053" y="967453"/>
            <a:ext cx="5361105" cy="830997"/>
          </a:xfrm>
          <a:prstGeom prst="rect">
            <a:avLst/>
          </a:prstGeom>
          <a:noFill/>
        </p:spPr>
        <p:txBody>
          <a:bodyPr wrap="square">
            <a:spAutoFit/>
          </a:bodyPr>
          <a:lstStyle/>
          <a:p>
            <a:pPr algn="ctr"/>
            <a:r>
              <a:rPr lang="pt-BR" sz="2400" i="1" dirty="0"/>
              <a:t>Movimento dos Trabalhadores Rurais Sem Terra (MST)</a:t>
            </a:r>
            <a:endParaRPr lang="de-DE" sz="2400" dirty="0"/>
          </a:p>
        </p:txBody>
      </p:sp>
      <p:sp>
        <p:nvSpPr>
          <p:cNvPr id="6" name="Textfeld 5">
            <a:extLst>
              <a:ext uri="{FF2B5EF4-FFF2-40B4-BE49-F238E27FC236}">
                <a16:creationId xmlns:a16="http://schemas.microsoft.com/office/drawing/2014/main" id="{068DE1BB-90DD-7703-F234-B642041BD0EC}"/>
              </a:ext>
            </a:extLst>
          </p:cNvPr>
          <p:cNvSpPr txBox="1"/>
          <p:nvPr/>
        </p:nvSpPr>
        <p:spPr>
          <a:xfrm>
            <a:off x="187283" y="1194320"/>
            <a:ext cx="6711494" cy="5232202"/>
          </a:xfrm>
          <a:prstGeom prst="rect">
            <a:avLst/>
          </a:prstGeom>
          <a:noFill/>
        </p:spPr>
        <p:txBody>
          <a:bodyPr wrap="square">
            <a:spAutoFit/>
          </a:bodyPr>
          <a:lstStyle/>
          <a:p>
            <a:pPr marL="342900" lvl="0" indent="-342900" eaLnBrk="0" fontAlgn="base" hangingPunct="0">
              <a:spcBef>
                <a:spcPct val="0"/>
              </a:spcBef>
              <a:spcAft>
                <a:spcPct val="0"/>
              </a:spcAft>
              <a:buFont typeface="Wingdings" panose="05000000000000000000" pitchFamily="2" charset="2"/>
              <a:buChar char="§"/>
            </a:pPr>
            <a:r>
              <a:rPr lang="de-DE" altLang="de-DE" sz="2400" dirty="0"/>
              <a:t>Fighting </a:t>
            </a:r>
            <a:r>
              <a:rPr lang="de-DE" altLang="de-DE" sz="2400" dirty="0" err="1"/>
              <a:t>for</a:t>
            </a:r>
            <a:r>
              <a:rPr lang="de-DE" altLang="de-DE" sz="2400" dirty="0"/>
              <a:t> Land </a:t>
            </a:r>
            <a:r>
              <a:rPr lang="de-DE" altLang="de-DE" sz="2400" dirty="0" err="1"/>
              <a:t>for</a:t>
            </a:r>
            <a:r>
              <a:rPr lang="de-DE" altLang="de-DE" sz="2400" dirty="0"/>
              <a:t> all, </a:t>
            </a:r>
            <a:r>
              <a:rPr lang="de-DE" altLang="de-DE" sz="2400" dirty="0" err="1"/>
              <a:t>agrarian</a:t>
            </a:r>
            <a:r>
              <a:rPr lang="de-DE" altLang="de-DE" sz="2400" dirty="0"/>
              <a:t> </a:t>
            </a:r>
            <a:r>
              <a:rPr lang="de-DE" altLang="de-DE" sz="2400" dirty="0" err="1"/>
              <a:t>reform</a:t>
            </a:r>
            <a:r>
              <a:rPr lang="de-DE" altLang="de-DE" sz="2400" dirty="0"/>
              <a:t>, </a:t>
            </a:r>
            <a:r>
              <a:rPr lang="de-DE" altLang="de-DE" sz="2400" dirty="0" err="1"/>
              <a:t>food</a:t>
            </a:r>
            <a:r>
              <a:rPr lang="de-DE" altLang="de-DE" sz="2400" dirty="0"/>
              <a:t> </a:t>
            </a:r>
            <a:r>
              <a:rPr lang="de-DE" altLang="de-DE" sz="2400" dirty="0" err="1"/>
              <a:t>sovereignty</a:t>
            </a:r>
            <a:r>
              <a:rPr lang="de-DE" altLang="de-DE" sz="2400" dirty="0"/>
              <a:t>, </a:t>
            </a:r>
            <a:r>
              <a:rPr lang="de-DE" altLang="de-DE" sz="2400" dirty="0" err="1"/>
              <a:t>equal</a:t>
            </a:r>
            <a:r>
              <a:rPr lang="de-DE" altLang="de-DE" sz="2400" dirty="0"/>
              <a:t> </a:t>
            </a:r>
            <a:r>
              <a:rPr lang="de-DE" altLang="de-DE" sz="2400" dirty="0" err="1"/>
              <a:t>rights</a:t>
            </a:r>
            <a:r>
              <a:rPr lang="de-DE" altLang="de-DE" sz="2400" dirty="0"/>
              <a:t> and a people-</a:t>
            </a:r>
            <a:r>
              <a:rPr lang="de-DE" altLang="de-DE" sz="2400" dirty="0" err="1"/>
              <a:t>centered</a:t>
            </a:r>
            <a:r>
              <a:rPr lang="de-DE" altLang="de-DE" sz="2400" dirty="0"/>
              <a:t> </a:t>
            </a:r>
            <a:r>
              <a:rPr lang="de-DE" altLang="de-DE" sz="2400" dirty="0" err="1"/>
              <a:t>model</a:t>
            </a:r>
            <a:r>
              <a:rPr lang="de-DE" altLang="de-DE" sz="2400" dirty="0"/>
              <a:t> </a:t>
            </a:r>
            <a:r>
              <a:rPr lang="de-DE" altLang="de-DE" sz="2400" dirty="0" err="1"/>
              <a:t>of</a:t>
            </a:r>
            <a:r>
              <a:rPr lang="de-DE" altLang="de-DE" sz="2400" dirty="0"/>
              <a:t> </a:t>
            </a:r>
            <a:r>
              <a:rPr lang="de-DE" altLang="de-DE" sz="2400" dirty="0" err="1"/>
              <a:t>development</a:t>
            </a:r>
            <a:endParaRPr lang="de-DE" altLang="de-DE" sz="2400" dirty="0"/>
          </a:p>
          <a:p>
            <a:pPr lvl="0" eaLnBrk="0" fontAlgn="base" hangingPunct="0">
              <a:spcBef>
                <a:spcPct val="0"/>
              </a:spcBef>
              <a:spcAft>
                <a:spcPct val="0"/>
              </a:spcAft>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a:t>10% </a:t>
            </a:r>
            <a:r>
              <a:rPr lang="de-DE" altLang="de-DE" sz="2400" dirty="0" err="1"/>
              <a:t>of</a:t>
            </a:r>
            <a:r>
              <a:rPr lang="de-DE" altLang="de-DE" sz="2400" dirty="0"/>
              <a:t> </a:t>
            </a:r>
            <a:r>
              <a:rPr lang="de-DE" altLang="de-DE" sz="2400" dirty="0" err="1"/>
              <a:t>the</a:t>
            </a:r>
            <a:r>
              <a:rPr lang="de-DE" altLang="de-DE" sz="2400" dirty="0"/>
              <a:t> </a:t>
            </a:r>
            <a:r>
              <a:rPr lang="de-DE" altLang="de-DE" sz="2400" dirty="0" err="1"/>
              <a:t>population</a:t>
            </a:r>
            <a:r>
              <a:rPr lang="de-DE" altLang="de-DE" sz="2400" dirty="0"/>
              <a:t> </a:t>
            </a:r>
            <a:r>
              <a:rPr lang="de-DE" altLang="de-DE" sz="2400" dirty="0" err="1"/>
              <a:t>owns</a:t>
            </a:r>
            <a:r>
              <a:rPr lang="de-DE" altLang="de-DE" sz="2400" dirty="0"/>
              <a:t> 80% </a:t>
            </a:r>
            <a:r>
              <a:rPr lang="de-DE" altLang="de-DE" sz="2400" dirty="0" err="1"/>
              <a:t>of</a:t>
            </a:r>
            <a:r>
              <a:rPr lang="de-DE" altLang="de-DE" sz="2400" dirty="0"/>
              <a:t> </a:t>
            </a:r>
            <a:r>
              <a:rPr lang="de-DE" altLang="de-DE" sz="2400" dirty="0" err="1"/>
              <a:t>the</a:t>
            </a:r>
            <a:r>
              <a:rPr lang="de-DE" altLang="de-DE" sz="2400" dirty="0"/>
              <a:t> </a:t>
            </a:r>
            <a:r>
              <a:rPr lang="de-DE" altLang="de-DE" sz="2400" dirty="0" err="1"/>
              <a:t>land</a:t>
            </a:r>
            <a:endParaRPr lang="de-DE" altLang="de-DE" sz="2400" dirty="0"/>
          </a:p>
          <a:p>
            <a:pPr marL="342900" lvl="0" indent="-342900" eaLnBrk="0" fontAlgn="base" hangingPunct="0">
              <a:spcBef>
                <a:spcPct val="0"/>
              </a:spcBef>
              <a:spcAft>
                <a:spcPct val="0"/>
              </a:spcAft>
              <a:buFont typeface="Wingdings" panose="05000000000000000000" pitchFamily="2" charset="2"/>
              <a:buChar char="§"/>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a:t>Land </a:t>
            </a:r>
            <a:r>
              <a:rPr lang="de-DE" altLang="de-DE" sz="2400" dirty="0" err="1"/>
              <a:t>occupations</a:t>
            </a:r>
            <a:r>
              <a:rPr lang="de-DE" altLang="de-DE" sz="2400" dirty="0"/>
              <a:t>, large </a:t>
            </a:r>
            <a:r>
              <a:rPr lang="de-DE" altLang="de-DE" sz="2400" dirty="0" err="1"/>
              <a:t>demonstrations</a:t>
            </a:r>
            <a:r>
              <a:rPr lang="de-DE" altLang="de-DE" sz="2400" dirty="0"/>
              <a:t>, </a:t>
            </a:r>
            <a:r>
              <a:rPr lang="de-DE" altLang="de-DE" sz="2400" dirty="0" err="1"/>
              <a:t>education</a:t>
            </a:r>
            <a:endParaRPr lang="de-DE" altLang="de-DE" sz="2400" dirty="0"/>
          </a:p>
          <a:p>
            <a:pPr lvl="0" eaLnBrk="0" fontAlgn="base" hangingPunct="0">
              <a:spcBef>
                <a:spcPct val="0"/>
              </a:spcBef>
              <a:spcAft>
                <a:spcPct val="0"/>
              </a:spcAft>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err="1"/>
              <a:t>Around</a:t>
            </a:r>
            <a:r>
              <a:rPr lang="de-DE" altLang="de-DE" sz="2400" dirty="0"/>
              <a:t> 450.000 </a:t>
            </a:r>
            <a:r>
              <a:rPr lang="de-DE" altLang="de-DE" sz="2400" dirty="0" err="1"/>
              <a:t>families</a:t>
            </a:r>
            <a:r>
              <a:rPr lang="de-DE" altLang="de-DE" sz="2400" dirty="0"/>
              <a:t> </a:t>
            </a:r>
            <a:r>
              <a:rPr lang="de-DE" altLang="de-DE" sz="2400" dirty="0" err="1"/>
              <a:t>wh</a:t>
            </a:r>
            <a:r>
              <a:rPr lang="en-US" altLang="de-DE" sz="2400" dirty="0"/>
              <a:t>o have conquered the land through the struggle and organization of rural workers.</a:t>
            </a:r>
          </a:p>
          <a:p>
            <a:pPr marL="342900" lvl="0" indent="-342900" eaLnBrk="0" fontAlgn="base" hangingPunct="0">
              <a:spcBef>
                <a:spcPct val="0"/>
              </a:spcBef>
              <a:spcAft>
                <a:spcPct val="0"/>
              </a:spcAft>
              <a:buFont typeface="Wingdings" panose="05000000000000000000" pitchFamily="2" charset="2"/>
              <a:buChar char="§"/>
            </a:pPr>
            <a:endParaRPr lang="en-US" altLang="de-DE" sz="1400" dirty="0"/>
          </a:p>
          <a:p>
            <a:pPr marL="342900" lvl="0" indent="-342900" eaLnBrk="0" fontAlgn="base" hangingPunct="0">
              <a:spcBef>
                <a:spcPct val="0"/>
              </a:spcBef>
              <a:spcAft>
                <a:spcPct val="0"/>
              </a:spcAft>
              <a:buFont typeface="Wingdings" panose="05000000000000000000" pitchFamily="2" charset="2"/>
              <a:buChar char="§"/>
            </a:pPr>
            <a:r>
              <a:rPr lang="en-US" sz="2400" dirty="0"/>
              <a:t>Their struggle links economic redistribution, anti-capitalism, and environmental protection</a:t>
            </a:r>
            <a:endParaRPr lang="de-DE" altLang="de-DE" sz="2400" dirty="0"/>
          </a:p>
          <a:p>
            <a:pPr lvl="0" eaLnBrk="0" fontAlgn="base" hangingPunct="0">
              <a:spcBef>
                <a:spcPct val="0"/>
              </a:spcBef>
              <a:spcAft>
                <a:spcPct val="0"/>
              </a:spcAft>
            </a:pPr>
            <a:endParaRPr lang="de-DE" altLang="de-DE" sz="1400" dirty="0">
              <a:latin typeface="Arial" panose="020B0604020202020204" pitchFamily="34" charset="0"/>
            </a:endParaRPr>
          </a:p>
        </p:txBody>
      </p:sp>
    </p:spTree>
    <p:extLst>
      <p:ext uri="{BB962C8B-B14F-4D97-AF65-F5344CB8AC3E}">
        <p14:creationId xmlns:p14="http://schemas.microsoft.com/office/powerpoint/2010/main" val="1030026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202D9-1876-99BE-0D99-955FADD4D5B7}"/>
            </a:ext>
          </a:extLst>
        </p:cNvPr>
        <p:cNvGrpSpPr/>
        <p:nvPr/>
      </p:nvGrpSpPr>
      <p:grpSpPr>
        <a:xfrm>
          <a:off x="0" y="0"/>
          <a:ext cx="0" cy="0"/>
          <a:chOff x="0" y="0"/>
          <a:chExt cx="0" cy="0"/>
        </a:xfrm>
      </p:grpSpPr>
      <p:sp>
        <p:nvSpPr>
          <p:cNvPr id="7" name="Inhaltsplatzhalter 1">
            <a:extLst>
              <a:ext uri="{FF2B5EF4-FFF2-40B4-BE49-F238E27FC236}">
                <a16:creationId xmlns:a16="http://schemas.microsoft.com/office/drawing/2014/main" id="{3E6B8B0F-BECF-D669-5B8A-26A7BBBC54B4}"/>
              </a:ext>
            </a:extLst>
          </p:cNvPr>
          <p:cNvSpPr txBox="1">
            <a:spLocks/>
          </p:cNvSpPr>
          <p:nvPr/>
        </p:nvSpPr>
        <p:spPr>
          <a:xfrm>
            <a:off x="6734517" y="1721500"/>
            <a:ext cx="4730122" cy="3607585"/>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tabLst>
                <a:tab pos="457200" algn="l"/>
              </a:tabLst>
            </a:pPr>
            <a:r>
              <a:rPr lang="en-US" i="1" dirty="0"/>
              <a:t>“[The children] didn’t die from malnutrition. They were killed by a state that ignored the right to water by people who, before, if there was a drought, could move to different parts of the territory for water and supplies. These are people whose unique water spirit has been contaminated. Because, for us, the </a:t>
            </a:r>
            <a:r>
              <a:rPr lang="en-US" i="1" dirty="0" err="1"/>
              <a:t>Ranchería</a:t>
            </a:r>
            <a:r>
              <a:rPr lang="en-US" i="1" dirty="0"/>
              <a:t> is a spirit that has been contaminated and privatized by the Cerrejón, with the support of the state”</a:t>
            </a:r>
            <a:endParaRPr lang="de-DE" i="1" dirty="0">
              <a:latin typeface="Calibri" panose="020F0502020204030204" pitchFamily="34" charset="0"/>
              <a:ea typeface="Calibri" panose="020F0502020204030204" pitchFamily="34" charset="0"/>
              <a:cs typeface="Vrinda" panose="020B0502040204020203" pitchFamily="34" charset="0"/>
            </a:endParaRPr>
          </a:p>
        </p:txBody>
      </p:sp>
      <p:sp>
        <p:nvSpPr>
          <p:cNvPr id="2" name="Titel 1">
            <a:extLst>
              <a:ext uri="{FF2B5EF4-FFF2-40B4-BE49-F238E27FC236}">
                <a16:creationId xmlns:a16="http://schemas.microsoft.com/office/drawing/2014/main" id="{3BDCA11B-FA49-CD5B-52B4-A6185C51A5EC}"/>
              </a:ext>
            </a:extLst>
          </p:cNvPr>
          <p:cNvSpPr>
            <a:spLocks noGrp="1"/>
          </p:cNvSpPr>
          <p:nvPr>
            <p:ph type="title"/>
          </p:nvPr>
        </p:nvSpPr>
        <p:spPr>
          <a:xfrm>
            <a:off x="586409" y="409002"/>
            <a:ext cx="11022495" cy="1111891"/>
          </a:xfrm>
        </p:spPr>
        <p:txBody>
          <a:bodyPr>
            <a:normAutofit fontScale="90000"/>
          </a:bodyPr>
          <a:lstStyle/>
          <a:p>
            <a:pPr algn="ctr"/>
            <a:r>
              <a:rPr lang="en-US" dirty="0"/>
              <a:t>Protest against the Cerrejón coal mine (since 1984)</a:t>
            </a:r>
            <a:endParaRPr lang="de-DE" dirty="0"/>
          </a:p>
        </p:txBody>
      </p:sp>
      <p:cxnSp>
        <p:nvCxnSpPr>
          <p:cNvPr id="4" name="Gerader Verbinder 3">
            <a:extLst>
              <a:ext uri="{FF2B5EF4-FFF2-40B4-BE49-F238E27FC236}">
                <a16:creationId xmlns:a16="http://schemas.microsoft.com/office/drawing/2014/main" id="{8792C753-400C-298B-B68F-CBF288E87DE0}"/>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2" name="Textfeld 11">
            <a:extLst>
              <a:ext uri="{FF2B5EF4-FFF2-40B4-BE49-F238E27FC236}">
                <a16:creationId xmlns:a16="http://schemas.microsoft.com/office/drawing/2014/main" id="{ACAFF5D8-61BD-AD9A-58DF-1A8560735A39}"/>
              </a:ext>
            </a:extLst>
          </p:cNvPr>
          <p:cNvSpPr txBox="1"/>
          <p:nvPr/>
        </p:nvSpPr>
        <p:spPr>
          <a:xfrm>
            <a:off x="6734517" y="5417926"/>
            <a:ext cx="6102626" cy="646331"/>
          </a:xfrm>
          <a:prstGeom prst="rect">
            <a:avLst/>
          </a:prstGeom>
          <a:noFill/>
        </p:spPr>
        <p:txBody>
          <a:bodyPr wrap="square">
            <a:spAutoFit/>
          </a:bodyPr>
          <a:lstStyle/>
          <a:p>
            <a:pPr>
              <a:spcBef>
                <a:spcPts val="1200"/>
              </a:spcBef>
              <a:spcAft>
                <a:spcPts val="1200"/>
              </a:spcAft>
              <a:buClr>
                <a:srgbClr val="BE40F2"/>
              </a:buClr>
            </a:pPr>
            <a:r>
              <a:rPr lang="en-US" sz="1800" kern="100" dirty="0">
                <a:latin typeface="Calibri" panose="020F0502020204030204" pitchFamily="34" charset="0"/>
                <a:cs typeface="Calibri" panose="020F0502020204030204" pitchFamily="34" charset="0"/>
              </a:rPr>
              <a:t>Karmen Ramírez</a:t>
            </a:r>
            <a:br>
              <a:rPr lang="en-US" kern="100" dirty="0">
                <a:latin typeface="Calibri" panose="020F0502020204030204" pitchFamily="34" charset="0"/>
                <a:cs typeface="Calibri" panose="020F0502020204030204" pitchFamily="34" charset="0"/>
              </a:rPr>
            </a:br>
            <a:r>
              <a:rPr lang="en-US" sz="1800" kern="100" dirty="0">
                <a:latin typeface="Calibri" panose="020F0502020204030204" pitchFamily="34" charset="0"/>
                <a:cs typeface="Calibri" panose="020F0502020204030204" pitchFamily="34" charset="0"/>
              </a:rPr>
              <a:t>founder of the Wayuu Women's Force 2021</a:t>
            </a:r>
          </a:p>
        </p:txBody>
      </p:sp>
      <p:sp>
        <p:nvSpPr>
          <p:cNvPr id="3" name="Textfeld 2">
            <a:extLst>
              <a:ext uri="{FF2B5EF4-FFF2-40B4-BE49-F238E27FC236}">
                <a16:creationId xmlns:a16="http://schemas.microsoft.com/office/drawing/2014/main" id="{E03BDD3E-2AE3-2426-77D8-316C812A31C3}"/>
              </a:ext>
            </a:extLst>
          </p:cNvPr>
          <p:cNvSpPr txBox="1"/>
          <p:nvPr/>
        </p:nvSpPr>
        <p:spPr>
          <a:xfrm>
            <a:off x="705606" y="2019697"/>
            <a:ext cx="5436973" cy="2985433"/>
          </a:xfrm>
          <a:prstGeom prst="rect">
            <a:avLst/>
          </a:prstGeom>
          <a:noFill/>
          <a:ln w="19050">
            <a:solidFill>
              <a:srgbClr val="64CC6C"/>
            </a:solidFill>
          </a:ln>
        </p:spPr>
        <p:txBody>
          <a:bodyPr wrap="square">
            <a:spAutoFit/>
          </a:bodyPr>
          <a:lstStyle/>
          <a:p>
            <a:pPr algn="ctr"/>
            <a:r>
              <a:rPr lang="en-GB" sz="2000" dirty="0"/>
              <a:t>This photo of a blockade on the tracks leading to the mine, taken in 2023, can be used as an illustration.</a:t>
            </a:r>
          </a:p>
          <a:p>
            <a:pPr algn="ctr"/>
            <a:endParaRPr lang="de-DE" sz="2000" dirty="0"/>
          </a:p>
          <a:p>
            <a:pPr lvl="0" algn="ctr">
              <a:defRPr/>
            </a:pPr>
            <a:r>
              <a:rPr lang="de-DE" dirty="0"/>
              <a:t>https://www.reutersconnect.com/item/wayuu-indigenous-lift-blockade-of-railway-line-used-by-coal-producer-cerrejon-in-puerto-bolivar/dGFnOnJldXRlcnMuY29tLDIwMjM6bmV3c21sX1JDMk85MEFHTzM3RA%3D%3D?utm_medium=rcom-article-media&amp;utm_campaign=rcom-rcp-lead</a:t>
            </a:r>
          </a:p>
        </p:txBody>
      </p:sp>
    </p:spTree>
    <p:extLst>
      <p:ext uri="{BB962C8B-B14F-4D97-AF65-F5344CB8AC3E}">
        <p14:creationId xmlns:p14="http://schemas.microsoft.com/office/powerpoint/2010/main" val="379837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37CA5-C341-1736-8885-C511459161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663A9D-151F-FFD9-3BFF-C0F6E09E0E8A}"/>
              </a:ext>
            </a:extLst>
          </p:cNvPr>
          <p:cNvSpPr>
            <a:spLocks noGrp="1"/>
          </p:cNvSpPr>
          <p:nvPr>
            <p:ph type="title"/>
          </p:nvPr>
        </p:nvSpPr>
        <p:spPr>
          <a:xfrm>
            <a:off x="159026" y="198120"/>
            <a:ext cx="11907078" cy="1325563"/>
          </a:xfrm>
        </p:spPr>
        <p:txBody>
          <a:bodyPr>
            <a:normAutofit/>
          </a:bodyPr>
          <a:lstStyle/>
          <a:p>
            <a:pPr algn="ctr"/>
            <a:r>
              <a:rPr lang="en-US" dirty="0"/>
              <a:t>Protest against the Cerrejón coal mine (since 1984)</a:t>
            </a:r>
            <a:endParaRPr lang="de-DE" dirty="0"/>
          </a:p>
        </p:txBody>
      </p:sp>
      <p:sp>
        <p:nvSpPr>
          <p:cNvPr id="3" name="Inhaltsplatzhalter 2">
            <a:extLst>
              <a:ext uri="{FF2B5EF4-FFF2-40B4-BE49-F238E27FC236}">
                <a16:creationId xmlns:a16="http://schemas.microsoft.com/office/drawing/2014/main" id="{A5B3F13B-5AB9-510D-6F12-0B4B32DF21C7}"/>
              </a:ext>
            </a:extLst>
          </p:cNvPr>
          <p:cNvSpPr>
            <a:spLocks noGrp="1"/>
          </p:cNvSpPr>
          <p:nvPr>
            <p:ph idx="1"/>
          </p:nvPr>
        </p:nvSpPr>
        <p:spPr>
          <a:xfrm>
            <a:off x="838201" y="1825625"/>
            <a:ext cx="5619750" cy="4351338"/>
          </a:xfrm>
        </p:spPr>
        <p:txBody>
          <a:bodyPr>
            <a:normAutofit fontScale="92500" lnSpcReduction="10000"/>
          </a:body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Cerrejón: South America's largest open-pit coal mine in Colombia</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Health hazards and water shortages for surrounding indigenous and Black communities</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Threats against and murders of environmental activists</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Activism in alliances of indigenous communities and workers, blockades and community empowerment</a:t>
            </a:r>
          </a:p>
          <a:p>
            <a:pPr>
              <a:spcBef>
                <a:spcPts val="1200"/>
              </a:spcBef>
              <a:spcAft>
                <a:spcPts val="1200"/>
              </a:spcAft>
              <a:buClr>
                <a:srgbClr val="BE40F2"/>
              </a:buClr>
              <a:buFont typeface="Wingdings" panose="05000000000000000000" pitchFamily="2" charset="2"/>
              <a:buChar char="§"/>
            </a:pPr>
            <a:endParaRPr lang="en-GB" sz="2600" kern="100" dirty="0">
              <a:latin typeface="Calibri" panose="020F0502020204030204" pitchFamily="34" charset="0"/>
              <a:cs typeface="Calibri" panose="020F0502020204030204" pitchFamily="34" charset="0"/>
            </a:endParaRPr>
          </a:p>
        </p:txBody>
      </p:sp>
      <p:pic>
        <p:nvPicPr>
          <p:cNvPr id="5" name="Grafik 4" descr="Ein Bild, das Person, Menschliches Gesicht, Falte, Kleidung enthält.&#10;&#10;Automatisch generierte Beschreibung">
            <a:extLst>
              <a:ext uri="{FF2B5EF4-FFF2-40B4-BE49-F238E27FC236}">
                <a16:creationId xmlns:a16="http://schemas.microsoft.com/office/drawing/2014/main" id="{7D34E992-CD64-2BE5-BB8C-9A3BEEA7C6DE}"/>
              </a:ext>
            </a:extLst>
          </p:cNvPr>
          <p:cNvPicPr>
            <a:picLocks noChangeAspect="1"/>
          </p:cNvPicPr>
          <p:nvPr/>
        </p:nvPicPr>
        <p:blipFill rotWithShape="1">
          <a:blip r:embed="rId3">
            <a:extLst>
              <a:ext uri="{28A0092B-C50C-407E-A947-70E740481C1C}">
                <a14:useLocalDpi xmlns:a14="http://schemas.microsoft.com/office/drawing/2010/main" val="0"/>
              </a:ext>
            </a:extLst>
          </a:blip>
          <a:srcRect l="7050" r="23066"/>
          <a:stretch/>
        </p:blipFill>
        <p:spPr>
          <a:xfrm>
            <a:off x="7134013" y="1477800"/>
            <a:ext cx="4109434" cy="3902400"/>
          </a:xfrm>
          <a:prstGeom prst="rect">
            <a:avLst/>
          </a:prstGeom>
        </p:spPr>
      </p:pic>
      <p:cxnSp>
        <p:nvCxnSpPr>
          <p:cNvPr id="4" name="Gerader Verbinder 3">
            <a:extLst>
              <a:ext uri="{FF2B5EF4-FFF2-40B4-BE49-F238E27FC236}">
                <a16:creationId xmlns:a16="http://schemas.microsoft.com/office/drawing/2014/main" id="{074CDC8E-D7A8-9F3E-21CD-EB5E9336F5D7}"/>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7" name="Textfeld 6">
            <a:extLst>
              <a:ext uri="{FF2B5EF4-FFF2-40B4-BE49-F238E27FC236}">
                <a16:creationId xmlns:a16="http://schemas.microsoft.com/office/drawing/2014/main" id="{76C9714A-271B-59E6-DEFB-564F14C811C8}"/>
              </a:ext>
            </a:extLst>
          </p:cNvPr>
          <p:cNvSpPr txBox="1"/>
          <p:nvPr/>
        </p:nvSpPr>
        <p:spPr>
          <a:xfrm>
            <a:off x="6898851" y="5400051"/>
            <a:ext cx="4109433" cy="615553"/>
          </a:xfrm>
          <a:prstGeom prst="rect">
            <a:avLst/>
          </a:prstGeom>
          <a:noFill/>
        </p:spPr>
        <p:txBody>
          <a:bodyPr wrap="square" rtlCol="0">
            <a:spAutoFit/>
          </a:bodyPr>
          <a:lstStyle/>
          <a:p>
            <a:pPr algn="ctr"/>
            <a:r>
              <a:rPr lang="en-GB" sz="1400" dirty="0"/>
              <a:t>The Cerrejón Coal Mine</a:t>
            </a:r>
            <a:br>
              <a:rPr lang="en-GB" sz="1000" dirty="0"/>
            </a:br>
            <a:r>
              <a:rPr lang="en-GB" sz="1000" dirty="0"/>
              <a:t>By </a:t>
            </a:r>
            <a:r>
              <a:rPr lang="en-GB" sz="1000" dirty="0" err="1"/>
              <a:t>Tanenhaus</a:t>
            </a:r>
            <a:r>
              <a:rPr lang="en-GB" sz="1000" dirty="0"/>
              <a:t> - IMG_0523.JPG, CC BY 2.0, https://commons.wikimedia.org/w/index.php?curid=11408769</a:t>
            </a:r>
            <a:endParaRPr lang="de-DE" sz="1000" dirty="0"/>
          </a:p>
        </p:txBody>
      </p:sp>
      <p:pic>
        <p:nvPicPr>
          <p:cNvPr id="6" name="Grafik 5">
            <a:extLst>
              <a:ext uri="{FF2B5EF4-FFF2-40B4-BE49-F238E27FC236}">
                <a16:creationId xmlns:a16="http://schemas.microsoft.com/office/drawing/2014/main" id="{1D175F57-47AD-9F2A-3179-4607479716B2}"/>
              </a:ext>
            </a:extLst>
          </p:cNvPr>
          <p:cNvPicPr>
            <a:picLocks noChangeAspect="1"/>
          </p:cNvPicPr>
          <p:nvPr/>
        </p:nvPicPr>
        <p:blipFill rotWithShape="1">
          <a:blip r:embed="rId4">
            <a:extLst>
              <a:ext uri="{28A0092B-C50C-407E-A947-70E740481C1C}">
                <a14:useLocalDpi xmlns:a14="http://schemas.microsoft.com/office/drawing/2010/main" val="0"/>
              </a:ext>
            </a:extLst>
          </a:blip>
          <a:srcRect l="11082" r="11082"/>
          <a:stretch/>
        </p:blipFill>
        <p:spPr bwMode="auto">
          <a:xfrm>
            <a:off x="6663690" y="1477801"/>
            <a:ext cx="4579756" cy="3921068"/>
          </a:xfrm>
          <a:prstGeom prst="rect">
            <a:avLst/>
          </a:prstGeom>
          <a:noFill/>
          <a:ln>
            <a:noFill/>
          </a:ln>
        </p:spPr>
      </p:pic>
    </p:spTree>
    <p:extLst>
      <p:ext uri="{BB962C8B-B14F-4D97-AF65-F5344CB8AC3E}">
        <p14:creationId xmlns:p14="http://schemas.microsoft.com/office/powerpoint/2010/main" val="2883605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CCA90919-6EFB-C687-D4A8-3BD4FDCBA756}"/>
              </a:ext>
            </a:extLst>
          </p:cNvPr>
          <p:cNvSpPr txBox="1">
            <a:spLocks/>
          </p:cNvSpPr>
          <p:nvPr/>
        </p:nvSpPr>
        <p:spPr>
          <a:xfrm>
            <a:off x="1087748" y="1947024"/>
            <a:ext cx="4476751" cy="36075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tabLst>
                <a:tab pos="457200" algn="l"/>
              </a:tabLst>
            </a:pPr>
            <a:r>
              <a:rPr lang="en-GB" sz="2600" dirty="0">
                <a:effectLst/>
                <a:ea typeface="Tahoma" panose="020B0604030504040204" pitchFamily="34" charset="0"/>
                <a:cs typeface="Calibri" panose="020F0502020204030204" pitchFamily="34" charset="0"/>
              </a:rPr>
              <a:t>For the first time, a company is sued to take responsibility for the climate </a:t>
            </a:r>
            <a:r>
              <a:rPr lang="de-DE" sz="2600" dirty="0" err="1">
                <a:effectLst/>
                <a:ea typeface="Aptos"/>
                <a:cs typeface="Calibri" panose="020F0502020204030204" pitchFamily="34" charset="0"/>
              </a:rPr>
              <a:t>change</a:t>
            </a:r>
            <a:r>
              <a:rPr lang="de-DE" sz="2600" dirty="0">
                <a:effectLst/>
                <a:ea typeface="Aptos"/>
                <a:cs typeface="Calibri" panose="020F0502020204030204" pitchFamily="34" charset="0"/>
              </a:rPr>
              <a:t> </a:t>
            </a:r>
            <a:r>
              <a:rPr lang="de-DE" sz="2600" dirty="0" err="1">
                <a:effectLst/>
                <a:ea typeface="Aptos"/>
                <a:cs typeface="Calibri" panose="020F0502020204030204" pitchFamily="34" charset="0"/>
              </a:rPr>
              <a:t>impacts</a:t>
            </a:r>
            <a:r>
              <a:rPr lang="en-GB" sz="2600" dirty="0">
                <a:effectLst/>
                <a:ea typeface="Tahoma" panose="020B0604030504040204" pitchFamily="34" charset="0"/>
                <a:cs typeface="Calibri" panose="020F0502020204030204" pitchFamily="34" charset="0"/>
              </a:rPr>
              <a:t> it caused</a:t>
            </a:r>
            <a:r>
              <a:rPr lang="en-GB" sz="2400" dirty="0">
                <a:effectLst/>
                <a:ea typeface="Tahoma" panose="020B0604030504040204" pitchFamily="34" charset="0"/>
                <a:cs typeface="Calibri" panose="020F0502020204030204" pitchFamily="34" charset="0"/>
              </a:rPr>
              <a:t>.</a:t>
            </a:r>
            <a:endParaRPr lang="de-DE" sz="2400" dirty="0">
              <a:ea typeface="Calibri" panose="020F0502020204030204" pitchFamily="34" charset="0"/>
              <a:cs typeface="Vrinda" panose="020B0502040204020203" pitchFamily="34" charset="0"/>
            </a:endParaRPr>
          </a:p>
        </p:txBody>
      </p:sp>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normAutofit/>
          </a:bodyPr>
          <a:lstStyle/>
          <a:p>
            <a:pPr algn="ctr"/>
            <a:r>
              <a:rPr lang="es-ES" dirty="0"/>
              <a:t>Saúl Luciano Lliuya vs. RWE (2015-2025)</a:t>
            </a:r>
            <a:endParaRPr lang="de-DE" dirty="0"/>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draußen, Wolke, Kleidung, Himmel enthält.&#10;&#10;Automatisch generierte Beschreibung">
            <a:extLst>
              <a:ext uri="{FF2B5EF4-FFF2-40B4-BE49-F238E27FC236}">
                <a16:creationId xmlns:a16="http://schemas.microsoft.com/office/drawing/2014/main" id="{1010111A-7E38-796E-DFB3-1A3CE8E28830}"/>
              </a:ext>
            </a:extLst>
          </p:cNvPr>
          <p:cNvPicPr>
            <a:picLocks noChangeAspect="1"/>
          </p:cNvPicPr>
          <p:nvPr/>
        </p:nvPicPr>
        <p:blipFill rotWithShape="1">
          <a:blip r:embed="rId2">
            <a:extLst>
              <a:ext uri="{28A0092B-C50C-407E-A947-70E740481C1C}">
                <a14:useLocalDpi xmlns:a14="http://schemas.microsoft.com/office/drawing/2010/main" val="0"/>
              </a:ext>
            </a:extLst>
          </a:blip>
          <a:srcRect l="6903" r="27388"/>
          <a:stretch/>
        </p:blipFill>
        <p:spPr bwMode="auto">
          <a:xfrm>
            <a:off x="6619024" y="1263017"/>
            <a:ext cx="5059678" cy="4331965"/>
          </a:xfrm>
          <a:prstGeom prst="rect">
            <a:avLst/>
          </a:prstGeom>
          <a:noFill/>
          <a:ln>
            <a:noFill/>
          </a:ln>
        </p:spPr>
      </p:pic>
      <p:sp>
        <p:nvSpPr>
          <p:cNvPr id="8" name="Textfeld 7">
            <a:extLst>
              <a:ext uri="{FF2B5EF4-FFF2-40B4-BE49-F238E27FC236}">
                <a16:creationId xmlns:a16="http://schemas.microsoft.com/office/drawing/2014/main" id="{6C272459-F6BD-6F42-51F6-BEA6571D4C4F}"/>
              </a:ext>
            </a:extLst>
          </p:cNvPr>
          <p:cNvSpPr txBox="1"/>
          <p:nvPr/>
        </p:nvSpPr>
        <p:spPr>
          <a:xfrm>
            <a:off x="3861880" y="5594982"/>
            <a:ext cx="9387192" cy="523220"/>
          </a:xfrm>
          <a:prstGeom prst="rect">
            <a:avLst/>
          </a:prstGeom>
          <a:noFill/>
        </p:spPr>
        <p:txBody>
          <a:bodyPr wrap="square">
            <a:spAutoFit/>
          </a:bodyPr>
          <a:lstStyle/>
          <a:p>
            <a:pPr>
              <a:buNone/>
            </a:pPr>
            <a:r>
              <a:rPr lang="en-US" sz="1400" dirty="0"/>
              <a:t>Saúl Luciano </a:t>
            </a:r>
            <a:r>
              <a:rPr lang="en-US" sz="1400" dirty="0" err="1"/>
              <a:t>Lliuya</a:t>
            </a:r>
            <a:r>
              <a:rPr lang="en-US" sz="1400" dirty="0"/>
              <a:t> in Huaraz by the stream in which the water from the glacial lake flows through the town. </a:t>
            </a:r>
            <a:br>
              <a:rPr lang="en-US" sz="1400" dirty="0"/>
            </a:br>
            <a:r>
              <a:rPr lang="de-DE" sz="1400" dirty="0"/>
              <a:t>Foto: Walter </a:t>
            </a:r>
            <a:r>
              <a:rPr lang="de-DE" sz="1400" dirty="0" err="1"/>
              <a:t>Hupiu</a:t>
            </a:r>
            <a:r>
              <a:rPr lang="de-DE" sz="1400" dirty="0"/>
              <a:t> </a:t>
            </a:r>
            <a:r>
              <a:rPr lang="de-DE" sz="1400" dirty="0" err="1"/>
              <a:t>Tapia</a:t>
            </a:r>
            <a:r>
              <a:rPr lang="de-DE" sz="1400" dirty="0"/>
              <a:t> / Germanwatch e.V.  </a:t>
            </a:r>
          </a:p>
        </p:txBody>
      </p:sp>
    </p:spTree>
    <p:extLst>
      <p:ext uri="{BB962C8B-B14F-4D97-AF65-F5344CB8AC3E}">
        <p14:creationId xmlns:p14="http://schemas.microsoft.com/office/powerpoint/2010/main" val="332790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D795-F648-5A8D-2DCE-5624B772AC73}"/>
              </a:ext>
            </a:extLst>
          </p:cNvPr>
          <p:cNvSpPr>
            <a:spLocks noGrp="1"/>
          </p:cNvSpPr>
          <p:nvPr>
            <p:ph type="title"/>
          </p:nvPr>
        </p:nvSpPr>
        <p:spPr>
          <a:xfrm>
            <a:off x="486888" y="198120"/>
            <a:ext cx="11127180" cy="1325563"/>
          </a:xfrm>
        </p:spPr>
        <p:txBody>
          <a:bodyPr>
            <a:normAutofit/>
          </a:bodyPr>
          <a:lstStyle/>
          <a:p>
            <a:pPr algn="ctr"/>
            <a:r>
              <a:rPr lang="es-ES" dirty="0"/>
              <a:t>Saúl Luciano Lliuya vs. RWE (2015-2025)</a:t>
            </a:r>
            <a:endParaRPr lang="de-DE" dirty="0"/>
          </a:p>
        </p:txBody>
      </p:sp>
      <p:sp>
        <p:nvSpPr>
          <p:cNvPr id="3" name="Inhaltsplatzhalter 2">
            <a:extLst>
              <a:ext uri="{FF2B5EF4-FFF2-40B4-BE49-F238E27FC236}">
                <a16:creationId xmlns:a16="http://schemas.microsoft.com/office/drawing/2014/main" id="{EB4EA5E4-7380-E299-C29D-127D8D31AC7B}"/>
              </a:ext>
            </a:extLst>
          </p:cNvPr>
          <p:cNvSpPr>
            <a:spLocks noGrp="1"/>
          </p:cNvSpPr>
          <p:nvPr>
            <p:ph idx="1"/>
          </p:nvPr>
        </p:nvSpPr>
        <p:spPr>
          <a:xfrm>
            <a:off x="204281" y="1825625"/>
            <a:ext cx="6253670" cy="4351338"/>
          </a:xfrm>
        </p:spPr>
        <p:txBody>
          <a:bodyPr>
            <a:normAutofit fontScale="92500" lnSpcReduction="10000"/>
          </a:body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Peruvian mountain guides and small farmers sue RWE: Emissions contribute to the melting of a glacier causing flood risk</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RWE should contribute to the construction of the dam in the amount of its emissions contribution (0.5%)</a:t>
            </a:r>
          </a:p>
          <a:p>
            <a:pPr>
              <a:spcBef>
                <a:spcPts val="1200"/>
              </a:spcBef>
              <a:spcAft>
                <a:spcPts val="1200"/>
              </a:spcAft>
              <a:buClr>
                <a:srgbClr val="BE40F2"/>
              </a:buClr>
              <a:buFont typeface="Wingdings" panose="05000000000000000000" pitchFamily="2" charset="2"/>
              <a:buChar char="Ø"/>
            </a:pPr>
            <a:r>
              <a:rPr lang="en-US" sz="2600" kern="100" dirty="0">
                <a:latin typeface="Calibri" panose="020F0502020204030204" pitchFamily="34" charset="0"/>
                <a:cs typeface="Calibri" panose="020F0502020204030204" pitchFamily="34" charset="0"/>
              </a:rPr>
              <a:t>Can companies continue to outsource climate impact costs?</a:t>
            </a:r>
          </a:p>
          <a:p>
            <a:pPr>
              <a:spcBef>
                <a:spcPts val="1200"/>
              </a:spcBef>
              <a:spcAft>
                <a:spcPts val="1200"/>
              </a:spcAft>
              <a:buClr>
                <a:srgbClr val="BE40F2"/>
              </a:buClr>
              <a:buFont typeface="Wingdings" panose="05000000000000000000" pitchFamily="2" charset="2"/>
              <a:buChar char="Ø"/>
            </a:pPr>
            <a:r>
              <a:rPr lang="en-US" sz="2600" kern="100" dirty="0">
                <a:latin typeface="Calibri" panose="020F0502020204030204" pitchFamily="34" charset="0"/>
                <a:cs typeface="Calibri" panose="020F0502020204030204" pitchFamily="34" charset="0"/>
              </a:rPr>
              <a:t>Judgement 2025: Individual claim fails, but legal precedent set for corporate CO₂ responsibility</a:t>
            </a:r>
            <a:endParaRPr lang="en-GB" sz="2600" kern="100" dirty="0">
              <a:latin typeface="Calibri" panose="020F0502020204030204" pitchFamily="34" charset="0"/>
              <a:cs typeface="Calibri" panose="020F0502020204030204" pitchFamily="34" charset="0"/>
            </a:endParaRPr>
          </a:p>
        </p:txBody>
      </p:sp>
      <p:pic>
        <p:nvPicPr>
          <p:cNvPr id="5" name="Grafik 4" descr="Ein Bild, das Person, Menschliches Gesicht, Falte, Kleidung enthält.&#10;&#10;Automatisch generierte Beschreibung">
            <a:extLst>
              <a:ext uri="{FF2B5EF4-FFF2-40B4-BE49-F238E27FC236}">
                <a16:creationId xmlns:a16="http://schemas.microsoft.com/office/drawing/2014/main" id="{F264995F-2372-5D21-062D-924DAABCCA5A}"/>
              </a:ext>
            </a:extLst>
          </p:cNvPr>
          <p:cNvPicPr>
            <a:picLocks noChangeAspect="1"/>
          </p:cNvPicPr>
          <p:nvPr/>
        </p:nvPicPr>
        <p:blipFill rotWithShape="1">
          <a:blip r:embed="rId3">
            <a:extLst>
              <a:ext uri="{28A0092B-C50C-407E-A947-70E740481C1C}">
                <a14:useLocalDpi xmlns:a14="http://schemas.microsoft.com/office/drawing/2010/main" val="0"/>
              </a:ext>
            </a:extLst>
          </a:blip>
          <a:srcRect l="7050" r="23066"/>
          <a:stretch/>
        </p:blipFill>
        <p:spPr>
          <a:xfrm>
            <a:off x="7134013" y="1477800"/>
            <a:ext cx="4109434" cy="3902400"/>
          </a:xfrm>
          <a:prstGeom prst="rect">
            <a:avLst/>
          </a:prstGeom>
        </p:spPr>
      </p:pic>
      <p:cxnSp>
        <p:nvCxnSpPr>
          <p:cNvPr id="4" name="Gerader Verbinder 3">
            <a:extLst>
              <a:ext uri="{FF2B5EF4-FFF2-40B4-BE49-F238E27FC236}">
                <a16:creationId xmlns:a16="http://schemas.microsoft.com/office/drawing/2014/main" id="{CC72FE4A-9CFB-4686-3631-4A2957C13973}"/>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draußen, Wolke, Kleidung, Himmel enthält.&#10;&#10;Automatisch generierte Beschreibung">
            <a:extLst>
              <a:ext uri="{FF2B5EF4-FFF2-40B4-BE49-F238E27FC236}">
                <a16:creationId xmlns:a16="http://schemas.microsoft.com/office/drawing/2014/main" id="{24F654E2-93B4-5A85-5CEA-08FF6605BF6D}"/>
              </a:ext>
            </a:extLst>
          </p:cNvPr>
          <p:cNvPicPr>
            <a:picLocks noChangeAspect="1"/>
          </p:cNvPicPr>
          <p:nvPr/>
        </p:nvPicPr>
        <p:blipFill rotWithShape="1">
          <a:blip r:embed="rId4">
            <a:extLst>
              <a:ext uri="{28A0092B-C50C-407E-A947-70E740481C1C}">
                <a14:useLocalDpi xmlns:a14="http://schemas.microsoft.com/office/drawing/2010/main" val="0"/>
              </a:ext>
            </a:extLst>
          </a:blip>
          <a:srcRect l="6903" r="27388"/>
          <a:stretch/>
        </p:blipFill>
        <p:spPr bwMode="auto">
          <a:xfrm>
            <a:off x="6663690" y="1477801"/>
            <a:ext cx="4579756" cy="3921068"/>
          </a:xfrm>
          <a:prstGeom prst="rect">
            <a:avLst/>
          </a:prstGeom>
          <a:noFill/>
          <a:ln>
            <a:noFill/>
          </a:ln>
        </p:spPr>
      </p:pic>
      <p:sp>
        <p:nvSpPr>
          <p:cNvPr id="8" name="Textfeld 7">
            <a:extLst>
              <a:ext uri="{FF2B5EF4-FFF2-40B4-BE49-F238E27FC236}">
                <a16:creationId xmlns:a16="http://schemas.microsoft.com/office/drawing/2014/main" id="{003CB34B-35EF-2C6B-6610-7A5D77A4FD81}"/>
              </a:ext>
            </a:extLst>
          </p:cNvPr>
          <p:cNvSpPr txBox="1"/>
          <p:nvPr/>
        </p:nvSpPr>
        <p:spPr>
          <a:xfrm>
            <a:off x="6457951" y="5487582"/>
            <a:ext cx="5020687" cy="738664"/>
          </a:xfrm>
          <a:prstGeom prst="rect">
            <a:avLst/>
          </a:prstGeom>
          <a:noFill/>
        </p:spPr>
        <p:txBody>
          <a:bodyPr wrap="square">
            <a:spAutoFit/>
          </a:bodyPr>
          <a:lstStyle/>
          <a:p>
            <a:pPr>
              <a:buNone/>
            </a:pPr>
            <a:r>
              <a:rPr lang="en-US" sz="1400" dirty="0"/>
              <a:t>Saúl Luciano </a:t>
            </a:r>
            <a:r>
              <a:rPr lang="en-US" sz="1400" dirty="0" err="1"/>
              <a:t>Lliuya</a:t>
            </a:r>
            <a:r>
              <a:rPr lang="en-US" sz="1400" dirty="0"/>
              <a:t> in Huaraz by the stream in which the water from the glacial lake flows through the town. </a:t>
            </a:r>
            <a:br>
              <a:rPr lang="en-US" sz="1400" dirty="0"/>
            </a:br>
            <a:r>
              <a:rPr lang="de-DE" sz="1400" dirty="0"/>
              <a:t>Foto: Walter </a:t>
            </a:r>
            <a:r>
              <a:rPr lang="de-DE" sz="1400" dirty="0" err="1"/>
              <a:t>Hupiu</a:t>
            </a:r>
            <a:r>
              <a:rPr lang="de-DE" sz="1400" dirty="0"/>
              <a:t> </a:t>
            </a:r>
            <a:r>
              <a:rPr lang="de-DE" sz="1400" dirty="0" err="1"/>
              <a:t>Tapia</a:t>
            </a:r>
            <a:r>
              <a:rPr lang="de-DE" sz="1400" dirty="0"/>
              <a:t> / Germanwatch e.V.  </a:t>
            </a:r>
          </a:p>
        </p:txBody>
      </p:sp>
    </p:spTree>
    <p:extLst>
      <p:ext uri="{BB962C8B-B14F-4D97-AF65-F5344CB8AC3E}">
        <p14:creationId xmlns:p14="http://schemas.microsoft.com/office/powerpoint/2010/main" val="2299839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normAutofit/>
          </a:bodyPr>
          <a:lstStyle/>
          <a:p>
            <a:pPr algn="ctr"/>
            <a:r>
              <a:rPr lang="en-GB" dirty="0"/>
              <a:t>The Expulsion of Sinti and Roma (1985)</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6846673" y="1520893"/>
            <a:ext cx="4655820" cy="4286249"/>
          </a:xfrm>
        </p:spPr>
        <p:txBody>
          <a:bodyPr anchor="ctr">
            <a:noAutofit/>
          </a:bodyPr>
          <a:lstStyle/>
          <a:p>
            <a:pPr marL="0" indent="0">
              <a:spcAft>
                <a:spcPts val="800"/>
              </a:spcAft>
              <a:buNone/>
            </a:pPr>
            <a:r>
              <a:rPr lang="de-DE" sz="2400" i="1" dirty="0">
                <a:latin typeface="Calibri" panose="020F0502020204030204" pitchFamily="34" charset="0"/>
                <a:ea typeface="Calibri" panose="020F0502020204030204" pitchFamily="34" charset="0"/>
                <a:cs typeface="Times New Roman" panose="02020603050405020304" pitchFamily="18" charset="0"/>
              </a:rPr>
              <a:t>„</a:t>
            </a:r>
            <a:r>
              <a:rPr lang="en-GB" sz="2400" i="1" dirty="0">
                <a:latin typeface="Calibri" panose="020F0502020204030204" pitchFamily="34" charset="0"/>
                <a:cs typeface="Times New Roman" panose="02020603050405020304" pitchFamily="18" charset="0"/>
              </a:rPr>
              <a:t>The mayor of Darmstadt banished the families that had become homeless to tents on the outskirts of the city, next to the rubbish dump, </a:t>
            </a:r>
            <a:r>
              <a:rPr lang="de-DE" sz="2400" i="1" dirty="0" err="1">
                <a:latin typeface="Calibri" panose="020F0502020204030204" pitchFamily="34" charset="0"/>
                <a:cs typeface="Times New Roman" panose="02020603050405020304" pitchFamily="18" charset="0"/>
              </a:rPr>
              <a:t>wastewater</a:t>
            </a:r>
            <a:r>
              <a:rPr lang="de-DE" sz="2400" i="1" dirty="0">
                <a:latin typeface="Calibri" panose="020F0502020204030204" pitchFamily="34" charset="0"/>
                <a:cs typeface="Times New Roman" panose="02020603050405020304" pitchFamily="18" charset="0"/>
              </a:rPr>
              <a:t> </a:t>
            </a:r>
            <a:r>
              <a:rPr lang="de-DE" sz="2400" i="1" dirty="0" err="1">
                <a:latin typeface="Calibri" panose="020F0502020204030204" pitchFamily="34" charset="0"/>
                <a:cs typeface="Times New Roman" panose="02020603050405020304" pitchFamily="18" charset="0"/>
              </a:rPr>
              <a:t>filter</a:t>
            </a:r>
            <a:r>
              <a:rPr lang="en-GB" sz="2400" i="1" dirty="0">
                <a:latin typeface="Calibri" panose="020F0502020204030204" pitchFamily="34" charset="0"/>
                <a:cs typeface="Times New Roman" panose="02020603050405020304" pitchFamily="18" charset="0"/>
              </a:rPr>
              <a:t> plant, rat holes and motorway slip roads. Sinti and Roma were stunned by this racism.”</a:t>
            </a:r>
            <a:endParaRPr lang="de-DE" sz="2400" i="1" dirty="0">
              <a:latin typeface="Calibri" panose="020F0502020204030204" pitchFamily="34" charset="0"/>
              <a:cs typeface="Times New Roman" panose="02020603050405020304" pitchFamily="18" charset="0"/>
            </a:endParaRPr>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5" name="Textfeld 4">
            <a:extLst>
              <a:ext uri="{FF2B5EF4-FFF2-40B4-BE49-F238E27FC236}">
                <a16:creationId xmlns:a16="http://schemas.microsoft.com/office/drawing/2014/main" id="{98FF9E85-3964-82A5-B9DC-6E82187E9C22}"/>
              </a:ext>
            </a:extLst>
          </p:cNvPr>
          <p:cNvSpPr txBox="1"/>
          <p:nvPr/>
        </p:nvSpPr>
        <p:spPr>
          <a:xfrm>
            <a:off x="689507" y="2369187"/>
            <a:ext cx="5436973" cy="2185214"/>
          </a:xfrm>
          <a:prstGeom prst="rect">
            <a:avLst/>
          </a:prstGeom>
          <a:noFill/>
          <a:ln w="19050">
            <a:solidFill>
              <a:srgbClr val="64CC6C"/>
            </a:solidFill>
          </a:ln>
        </p:spPr>
        <p:txBody>
          <a:bodyPr wrap="square">
            <a:spAutoFit/>
          </a:bodyPr>
          <a:lstStyle/>
          <a:p>
            <a:pPr algn="ctr"/>
            <a:r>
              <a:rPr lang="en-GB" sz="2000" dirty="0"/>
              <a:t>This photograph of members of Roma families standing in front of their destroyed homes, provided by the Documentation and Cultural Centre of German Sinti and Roma, may be used:</a:t>
            </a:r>
          </a:p>
          <a:p>
            <a:pPr algn="ctr"/>
            <a:endParaRPr lang="de-DE" sz="2000" dirty="0"/>
          </a:p>
          <a:p>
            <a:pPr lvl="0" algn="ctr">
              <a:defRPr/>
            </a:pPr>
            <a:r>
              <a:rPr lang="de-DE" dirty="0"/>
              <a:t>https://www.sintiundroma.org/de/set/030803/?id=2619&amp;z=3</a:t>
            </a:r>
          </a:p>
        </p:txBody>
      </p:sp>
    </p:spTree>
    <p:extLst>
      <p:ext uri="{BB962C8B-B14F-4D97-AF65-F5344CB8AC3E}">
        <p14:creationId xmlns:p14="http://schemas.microsoft.com/office/powerpoint/2010/main" val="40192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6D795-F648-5A8D-2DCE-5624B772AC73}"/>
              </a:ext>
            </a:extLst>
          </p:cNvPr>
          <p:cNvSpPr>
            <a:spLocks noGrp="1"/>
          </p:cNvSpPr>
          <p:nvPr>
            <p:ph type="title"/>
          </p:nvPr>
        </p:nvSpPr>
        <p:spPr>
          <a:xfrm>
            <a:off x="486888" y="198120"/>
            <a:ext cx="11127180" cy="1325563"/>
          </a:xfrm>
        </p:spPr>
        <p:txBody>
          <a:bodyPr>
            <a:normAutofit/>
          </a:bodyPr>
          <a:lstStyle/>
          <a:p>
            <a:pPr algn="ctr"/>
            <a:r>
              <a:rPr lang="de-DE" dirty="0"/>
              <a:t>Romani Rose (*1946) </a:t>
            </a:r>
          </a:p>
        </p:txBody>
      </p:sp>
      <p:sp>
        <p:nvSpPr>
          <p:cNvPr id="3" name="Inhaltsplatzhalter 2">
            <a:extLst>
              <a:ext uri="{FF2B5EF4-FFF2-40B4-BE49-F238E27FC236}">
                <a16:creationId xmlns:a16="http://schemas.microsoft.com/office/drawing/2014/main" id="{EB4EA5E4-7380-E299-C29D-127D8D31AC7B}"/>
              </a:ext>
            </a:extLst>
          </p:cNvPr>
          <p:cNvSpPr>
            <a:spLocks noGrp="1"/>
          </p:cNvSpPr>
          <p:nvPr>
            <p:ph idx="1"/>
          </p:nvPr>
        </p:nvSpPr>
        <p:spPr>
          <a:xfrm>
            <a:off x="838201" y="1825625"/>
            <a:ext cx="5619750" cy="4351338"/>
          </a:xfrm>
        </p:spPr>
        <p:txBody>
          <a:bodyPr>
            <a:normAutofit/>
          </a:body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Chairman of the Central Council of German Sinti and Roma</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House of Sinti*</a:t>
            </a:r>
            <a:r>
              <a:rPr lang="en-US" sz="2600" kern="100" dirty="0" err="1">
                <a:latin typeface="Calibri" panose="020F0502020204030204" pitchFamily="34" charset="0"/>
                <a:cs typeface="Calibri" panose="020F0502020204030204" pitchFamily="34" charset="0"/>
              </a:rPr>
              <a:t>zze</a:t>
            </a:r>
            <a:r>
              <a:rPr lang="en-US" sz="2600" kern="100" dirty="0">
                <a:latin typeface="Calibri" panose="020F0502020204030204" pitchFamily="34" charset="0"/>
                <a:cs typeface="Calibri" panose="020F0502020204030204" pitchFamily="34" charset="0"/>
              </a:rPr>
              <a:t> and Rom*</a:t>
            </a:r>
            <a:r>
              <a:rPr lang="en-US" sz="2600" kern="100" dirty="0" err="1">
                <a:latin typeface="Calibri" panose="020F0502020204030204" pitchFamily="34" charset="0"/>
                <a:cs typeface="Calibri" panose="020F0502020204030204" pitchFamily="34" charset="0"/>
              </a:rPr>
              <a:t>nja</a:t>
            </a:r>
            <a:r>
              <a:rPr lang="en-US" sz="2600" kern="100" dirty="0">
                <a:latin typeface="Calibri" panose="020F0502020204030204" pitchFamily="34" charset="0"/>
                <a:cs typeface="Calibri" panose="020F0502020204030204" pitchFamily="34" charset="0"/>
              </a:rPr>
              <a:t> attacked with explosives</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Mayor Günther Metzger has the house demolished in the absence of the residents</a:t>
            </a:r>
          </a:p>
          <a:p>
            <a:pPr>
              <a:spcBef>
                <a:spcPts val="1200"/>
              </a:spcBef>
              <a:spcAft>
                <a:spcPts val="1200"/>
              </a:spcAft>
              <a:buClr>
                <a:srgbClr val="BE40F2"/>
              </a:buClr>
              <a:buFont typeface="Wingdings" panose="05000000000000000000" pitchFamily="2" charset="2"/>
              <a:buChar char="Ø"/>
            </a:pPr>
            <a:r>
              <a:rPr lang="en-US" sz="2600" kern="100" dirty="0">
                <a:latin typeface="Calibri" panose="020F0502020204030204" pitchFamily="34" charset="0"/>
                <a:cs typeface="Calibri" panose="020F0502020204030204" pitchFamily="34" charset="0"/>
              </a:rPr>
              <a:t> Intersection of classism and racism</a:t>
            </a:r>
            <a:endParaRPr lang="de-DE" sz="2600" kern="100" dirty="0">
              <a:latin typeface="Calibri" panose="020F0502020204030204" pitchFamily="34" charset="0"/>
              <a:cs typeface="Calibri" panose="020F0502020204030204" pitchFamily="34" charset="0"/>
            </a:endParaRPr>
          </a:p>
          <a:p>
            <a:pPr>
              <a:spcBef>
                <a:spcPts val="1200"/>
              </a:spcBef>
              <a:spcAft>
                <a:spcPts val="1200"/>
              </a:spcAft>
              <a:buClr>
                <a:srgbClr val="BE40F2"/>
              </a:buClr>
              <a:buFont typeface="Wingdings" panose="05000000000000000000" pitchFamily="2" charset="2"/>
              <a:buChar char="Ø"/>
            </a:pPr>
            <a:endParaRPr lang="de-DE" sz="2600" kern="100" dirty="0">
              <a:latin typeface="Calibri" panose="020F0502020204030204" pitchFamily="34" charset="0"/>
              <a:cs typeface="Calibri" panose="020F0502020204030204" pitchFamily="34" charset="0"/>
            </a:endParaRPr>
          </a:p>
        </p:txBody>
      </p:sp>
      <p:pic>
        <p:nvPicPr>
          <p:cNvPr id="5" name="Grafik 4" descr="Ein Bild, das Person, Menschliches Gesicht, Falte, Kleidung enthält.&#10;&#10;Automatisch generierte Beschreibung">
            <a:extLst>
              <a:ext uri="{FF2B5EF4-FFF2-40B4-BE49-F238E27FC236}">
                <a16:creationId xmlns:a16="http://schemas.microsoft.com/office/drawing/2014/main" id="{F264995F-2372-5D21-062D-924DAABCCA5A}"/>
              </a:ext>
            </a:extLst>
          </p:cNvPr>
          <p:cNvPicPr>
            <a:picLocks noChangeAspect="1"/>
          </p:cNvPicPr>
          <p:nvPr/>
        </p:nvPicPr>
        <p:blipFill rotWithShape="1">
          <a:blip r:embed="rId3">
            <a:extLst>
              <a:ext uri="{28A0092B-C50C-407E-A947-70E740481C1C}">
                <a14:useLocalDpi xmlns:a14="http://schemas.microsoft.com/office/drawing/2010/main" val="0"/>
              </a:ext>
            </a:extLst>
          </a:blip>
          <a:srcRect l="7050" r="23066"/>
          <a:stretch/>
        </p:blipFill>
        <p:spPr>
          <a:xfrm>
            <a:off x="7134013" y="1477800"/>
            <a:ext cx="4109434" cy="3902400"/>
          </a:xfrm>
          <a:prstGeom prst="rect">
            <a:avLst/>
          </a:prstGeom>
        </p:spPr>
      </p:pic>
      <p:cxnSp>
        <p:nvCxnSpPr>
          <p:cNvPr id="4" name="Gerader Verbinder 3">
            <a:extLst>
              <a:ext uri="{FF2B5EF4-FFF2-40B4-BE49-F238E27FC236}">
                <a16:creationId xmlns:a16="http://schemas.microsoft.com/office/drawing/2014/main" id="{CC72FE4A-9CFB-4686-3631-4A2957C13973}"/>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7" name="Textfeld 6">
            <a:extLst>
              <a:ext uri="{FF2B5EF4-FFF2-40B4-BE49-F238E27FC236}">
                <a16:creationId xmlns:a16="http://schemas.microsoft.com/office/drawing/2014/main" id="{AFD9C1B7-9C3E-0D28-64B0-26973C005061}"/>
              </a:ext>
            </a:extLst>
          </p:cNvPr>
          <p:cNvSpPr txBox="1"/>
          <p:nvPr/>
        </p:nvSpPr>
        <p:spPr>
          <a:xfrm>
            <a:off x="7134013" y="5487581"/>
            <a:ext cx="4109433" cy="246221"/>
          </a:xfrm>
          <a:prstGeom prst="rect">
            <a:avLst/>
          </a:prstGeom>
          <a:noFill/>
        </p:spPr>
        <p:txBody>
          <a:bodyPr wrap="square" rtlCol="0">
            <a:spAutoFit/>
          </a:bodyPr>
          <a:lstStyle/>
          <a:p>
            <a:pPr algn="ctr"/>
            <a:r>
              <a:rPr lang="de-DE" sz="1000" dirty="0"/>
              <a:t>https://commons.wikimedia.org/wiki/File:Romani_Rose.jpg</a:t>
            </a:r>
          </a:p>
        </p:txBody>
      </p:sp>
    </p:spTree>
    <p:extLst>
      <p:ext uri="{BB962C8B-B14F-4D97-AF65-F5344CB8AC3E}">
        <p14:creationId xmlns:p14="http://schemas.microsoft.com/office/powerpoint/2010/main" val="410127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5EA3F-CED8-0675-7D63-D27F39BF854F}"/>
              </a:ext>
            </a:extLst>
          </p:cNvPr>
          <p:cNvSpPr>
            <a:spLocks noGrp="1"/>
          </p:cNvSpPr>
          <p:nvPr>
            <p:ph type="title"/>
          </p:nvPr>
        </p:nvSpPr>
        <p:spPr>
          <a:xfrm>
            <a:off x="838200" y="215898"/>
            <a:ext cx="10515600" cy="1325563"/>
          </a:xfrm>
        </p:spPr>
        <p:txBody>
          <a:bodyPr/>
          <a:lstStyle/>
          <a:p>
            <a:pPr algn="ctr"/>
            <a:r>
              <a:rPr lang="de-DE" dirty="0"/>
              <a:t>Task </a:t>
            </a:r>
            <a:r>
              <a:rPr lang="de-DE" dirty="0" err="1"/>
              <a:t>for</a:t>
            </a:r>
            <a:r>
              <a:rPr lang="de-DE" dirty="0"/>
              <a:t> </a:t>
            </a:r>
            <a:r>
              <a:rPr lang="de-DE" dirty="0" err="1"/>
              <a:t>the</a:t>
            </a:r>
            <a:r>
              <a:rPr lang="de-DE" dirty="0"/>
              <a:t> Picture/Event-</a:t>
            </a:r>
            <a:r>
              <a:rPr lang="de-DE" dirty="0" err="1"/>
              <a:t>Guessing</a:t>
            </a:r>
            <a:endParaRPr lang="de-DE" dirty="0"/>
          </a:p>
        </p:txBody>
      </p:sp>
      <p:sp>
        <p:nvSpPr>
          <p:cNvPr id="3" name="Inhaltsplatzhalter 2">
            <a:extLst>
              <a:ext uri="{FF2B5EF4-FFF2-40B4-BE49-F238E27FC236}">
                <a16:creationId xmlns:a16="http://schemas.microsoft.com/office/drawing/2014/main" id="{B8869AA6-01AF-6AE7-DA01-2D97550DBF64}"/>
              </a:ext>
            </a:extLst>
          </p:cNvPr>
          <p:cNvSpPr>
            <a:spLocks noGrp="1"/>
          </p:cNvSpPr>
          <p:nvPr>
            <p:ph idx="1"/>
          </p:nvPr>
        </p:nvSpPr>
        <p:spPr>
          <a:xfrm>
            <a:off x="838200" y="1825625"/>
            <a:ext cx="10515600" cy="4150969"/>
          </a:xfrm>
        </p:spPr>
        <p:txBody>
          <a:bodyPr>
            <a:normAutofit/>
          </a:bodyPr>
          <a:lstStyle/>
          <a:p>
            <a:pPr marL="109728" indent="0">
              <a:buNone/>
            </a:pPr>
            <a:r>
              <a:rPr lang="en-GB" dirty="0"/>
              <a:t>Discuss the image/quote/event within your group and consider the following questions:</a:t>
            </a:r>
            <a:endParaRPr lang="de-DE" sz="1400" dirty="0"/>
          </a:p>
          <a:p>
            <a:pPr marL="857250" indent="-457200">
              <a:spcAft>
                <a:spcPts val="1200"/>
              </a:spcAft>
              <a:buClr>
                <a:srgbClr val="BE40F2"/>
              </a:buClr>
              <a:buFont typeface="Wingdings" panose="05000000000000000000" pitchFamily="2" charset="2"/>
              <a:buChar char="§"/>
            </a:pPr>
            <a:r>
              <a:rPr lang="en-GB" dirty="0"/>
              <a:t>Image: What can you see? When was the image taken?</a:t>
            </a:r>
          </a:p>
          <a:p>
            <a:pPr marL="857250" indent="-457200">
              <a:spcAft>
                <a:spcPts val="1200"/>
              </a:spcAft>
              <a:buClr>
                <a:srgbClr val="BE40F2"/>
              </a:buClr>
              <a:buFont typeface="Wingdings" panose="05000000000000000000" pitchFamily="2" charset="2"/>
              <a:buChar char="§"/>
            </a:pPr>
            <a:r>
              <a:rPr lang="en-GB" dirty="0"/>
              <a:t>Quote/event: Who might have said this? When was it said/when did it happen? Who might have been involved in the event?</a:t>
            </a:r>
          </a:p>
          <a:p>
            <a:pPr marL="857250" indent="-457200">
              <a:spcAft>
                <a:spcPts val="1200"/>
              </a:spcAft>
              <a:buClr>
                <a:srgbClr val="BE40F2"/>
              </a:buClr>
              <a:buFont typeface="Wingdings" panose="05000000000000000000" pitchFamily="2" charset="2"/>
              <a:buChar char="§"/>
            </a:pPr>
            <a:r>
              <a:rPr lang="en-GB" b="1" dirty="0"/>
              <a:t>What is being said or depicted here, and how does it relate to the topic of climate change and classism?</a:t>
            </a:r>
            <a:endParaRPr lang="de-DE" b="1" dirty="0"/>
          </a:p>
        </p:txBody>
      </p:sp>
      <p:cxnSp>
        <p:nvCxnSpPr>
          <p:cNvPr id="4" name="Gerader Verbinder 3">
            <a:extLst>
              <a:ext uri="{FF2B5EF4-FFF2-40B4-BE49-F238E27FC236}">
                <a16:creationId xmlns:a16="http://schemas.microsoft.com/office/drawing/2014/main" id="{063D61E2-EA35-0E5B-533B-E7A111B1A552}"/>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4876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612118" y="2614271"/>
            <a:ext cx="5029201" cy="1861169"/>
          </a:xfrm>
        </p:spPr>
        <p:txBody>
          <a:bodyPr>
            <a:noAutofit/>
          </a:bodyPr>
          <a:lstStyle/>
          <a:p>
            <a:pPr marL="0" lvl="0" indent="0" algn="ctr">
              <a:lnSpc>
                <a:spcPct val="107000"/>
              </a:lnSpc>
              <a:spcAft>
                <a:spcPts val="800"/>
              </a:spcAft>
              <a:buNone/>
              <a:tabLst>
                <a:tab pos="457200" algn="l"/>
              </a:tabLst>
            </a:pPr>
            <a:r>
              <a:rPr lang="en-US" sz="2600" i="1" dirty="0">
                <a:effectLst/>
                <a:latin typeface="Calibri" panose="020F0502020204030204" pitchFamily="34" charset="0"/>
                <a:ea typeface="Calibri" panose="020F0502020204030204" pitchFamily="34" charset="0"/>
                <a:cs typeface="Vrinda" panose="020B0502040204020203" pitchFamily="34" charset="0"/>
              </a:rPr>
              <a:t>“You want a hot body? You want a Bugatti? You want a Maserati? </a:t>
            </a:r>
            <a:br>
              <a:rPr lang="en-US" sz="2600" i="1" dirty="0">
                <a:effectLst/>
                <a:latin typeface="Calibri" panose="020F0502020204030204" pitchFamily="34" charset="0"/>
                <a:ea typeface="Calibri" panose="020F0502020204030204" pitchFamily="34" charset="0"/>
                <a:cs typeface="Vrinda" panose="020B0502040204020203" pitchFamily="34" charset="0"/>
              </a:rPr>
            </a:br>
            <a:r>
              <a:rPr lang="en-US" sz="2600" i="1" dirty="0">
                <a:effectLst/>
                <a:latin typeface="Calibri" panose="020F0502020204030204" pitchFamily="34" charset="0"/>
                <a:ea typeface="Calibri" panose="020F0502020204030204" pitchFamily="34" charset="0"/>
                <a:cs typeface="Vrinda" panose="020B0502040204020203" pitchFamily="34" charset="0"/>
              </a:rPr>
              <a:t>You better work, bitch”</a:t>
            </a:r>
            <a:endParaRPr lang="de-DE" sz="2600" i="1" dirty="0">
              <a:effectLst/>
              <a:latin typeface="Calibri" panose="020F0502020204030204" pitchFamily="34" charset="0"/>
              <a:ea typeface="Calibri" panose="020F0502020204030204" pitchFamily="34" charset="0"/>
              <a:cs typeface="Vrinda" panose="020B0502040204020203" pitchFamily="34" charset="0"/>
            </a:endParaRPr>
          </a:p>
        </p:txBody>
      </p:sp>
      <p:sp>
        <p:nvSpPr>
          <p:cNvPr id="3" name="Titel 2"/>
          <p:cNvSpPr>
            <a:spLocks noGrp="1"/>
          </p:cNvSpPr>
          <p:nvPr>
            <p:ph type="title"/>
          </p:nvPr>
        </p:nvSpPr>
        <p:spPr>
          <a:xfrm>
            <a:off x="1181100" y="476672"/>
            <a:ext cx="9659724" cy="1143000"/>
          </a:xfrm>
        </p:spPr>
        <p:txBody>
          <a:bodyPr>
            <a:normAutofit/>
          </a:bodyPr>
          <a:lstStyle/>
          <a:p>
            <a:pPr algn="ctr"/>
            <a:r>
              <a:rPr lang="de-DE" dirty="0"/>
              <a:t>Britney Spears, 2013</a:t>
            </a:r>
            <a:endParaRPr lang="en-US" dirty="0"/>
          </a:p>
        </p:txBody>
      </p:sp>
      <p:cxnSp>
        <p:nvCxnSpPr>
          <p:cNvPr id="5" name="Gerader Verbinder 4">
            <a:extLst>
              <a:ext uri="{FF2B5EF4-FFF2-40B4-BE49-F238E27FC236}">
                <a16:creationId xmlns:a16="http://schemas.microsoft.com/office/drawing/2014/main" id="{0903BA88-BF3A-9D4A-E833-7548333A6B8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Textfeld 3">
            <a:extLst>
              <a:ext uri="{FF2B5EF4-FFF2-40B4-BE49-F238E27FC236}">
                <a16:creationId xmlns:a16="http://schemas.microsoft.com/office/drawing/2014/main" id="{0052CF5A-0B09-E777-46DD-E2A380DAB5CA}"/>
              </a:ext>
            </a:extLst>
          </p:cNvPr>
          <p:cNvSpPr txBox="1"/>
          <p:nvPr/>
        </p:nvSpPr>
        <p:spPr>
          <a:xfrm>
            <a:off x="550681" y="2382559"/>
            <a:ext cx="5436973" cy="1846659"/>
          </a:xfrm>
          <a:prstGeom prst="rect">
            <a:avLst/>
          </a:prstGeom>
          <a:noFill/>
          <a:ln w="19050">
            <a:solidFill>
              <a:srgbClr val="64CC6C"/>
            </a:solidFill>
          </a:ln>
        </p:spPr>
        <p:txBody>
          <a:bodyPr wrap="square">
            <a:spAutoFit/>
          </a:bodyPr>
          <a:lstStyle/>
          <a:p>
            <a:pPr lvl="0" algn="ctr">
              <a:defRPr/>
            </a:pPr>
            <a:r>
              <a:rPr lang="en-GB" sz="2000" dirty="0"/>
              <a:t>An image from the music video can be used:</a:t>
            </a:r>
          </a:p>
          <a:p>
            <a:pPr lvl="0" algn="ctr">
              <a:defRPr/>
            </a:pPr>
            <a:endParaRPr lang="de-DE" sz="2000" dirty="0"/>
          </a:p>
          <a:p>
            <a:pPr lvl="0" algn="ctr">
              <a:defRPr/>
            </a:pPr>
            <a:r>
              <a:rPr lang="de-DE" dirty="0"/>
              <a:t>https://static.fabrik.io/zz8/dbdad923faf9de2c.jpg?lossless=1&amp;w=1280&amp;h=1280&amp;fit=max&amp;s=8c0b59051b4d69425076fdc9a8fee77d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000" dirty="0"/>
          </a:p>
        </p:txBody>
      </p:sp>
    </p:spTree>
    <p:extLst>
      <p:ext uri="{BB962C8B-B14F-4D97-AF65-F5344CB8AC3E}">
        <p14:creationId xmlns:p14="http://schemas.microsoft.com/office/powerpoint/2010/main" val="345953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50449" y="444547"/>
            <a:ext cx="11312165" cy="1143000"/>
          </a:xfrm>
        </p:spPr>
        <p:txBody>
          <a:bodyPr>
            <a:noAutofit/>
          </a:bodyPr>
          <a:lstStyle/>
          <a:p>
            <a:pPr algn="ctr"/>
            <a:r>
              <a:rPr lang="de-DE" dirty="0" err="1"/>
              <a:t>RuPaul</a:t>
            </a:r>
            <a:r>
              <a:rPr lang="de-DE" dirty="0"/>
              <a:t> 1992 | Britney Spears, 2013</a:t>
            </a:r>
            <a:endParaRPr lang="en-US" dirty="0"/>
          </a:p>
        </p:txBody>
      </p:sp>
      <p:cxnSp>
        <p:nvCxnSpPr>
          <p:cNvPr id="8" name="Gerader Verbinder 7">
            <a:extLst>
              <a:ext uri="{FF2B5EF4-FFF2-40B4-BE49-F238E27FC236}">
                <a16:creationId xmlns:a16="http://schemas.microsoft.com/office/drawing/2014/main" id="{83B74306-39C8-ED23-D985-5DE1014BD11A}"/>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Inhaltsplatzhalter 1">
            <a:extLst>
              <a:ext uri="{FF2B5EF4-FFF2-40B4-BE49-F238E27FC236}">
                <a16:creationId xmlns:a16="http://schemas.microsoft.com/office/drawing/2014/main" id="{EF221398-8BDF-390D-A816-ECAB27ECD533}"/>
              </a:ext>
            </a:extLst>
          </p:cNvPr>
          <p:cNvSpPr txBox="1">
            <a:spLocks/>
          </p:cNvSpPr>
          <p:nvPr/>
        </p:nvSpPr>
        <p:spPr>
          <a:xfrm>
            <a:off x="4634751" y="1630880"/>
            <a:ext cx="4475747" cy="41924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Work as tool to happiness, beauty and status</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Status symbols often harmful to the environment</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Work not only as employment, but also as Self-optimization</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Capitalism &amp; work ethic reproduced in pop culture</a:t>
            </a:r>
            <a:endParaRPr lang="de-DE" sz="2600" kern="100" dirty="0">
              <a:latin typeface="Calibri" panose="020F0502020204030204" pitchFamily="34" charset="0"/>
              <a:cs typeface="Calibri" panose="020F0502020204030204" pitchFamily="34" charset="0"/>
            </a:endParaRPr>
          </a:p>
        </p:txBody>
      </p:sp>
      <p:sp>
        <p:nvSpPr>
          <p:cNvPr id="12" name="Textfeld 11">
            <a:extLst>
              <a:ext uri="{FF2B5EF4-FFF2-40B4-BE49-F238E27FC236}">
                <a16:creationId xmlns:a16="http://schemas.microsoft.com/office/drawing/2014/main" id="{12D5DB5D-9D63-544A-D278-C838B06070C7}"/>
              </a:ext>
            </a:extLst>
          </p:cNvPr>
          <p:cNvSpPr txBox="1"/>
          <p:nvPr/>
        </p:nvSpPr>
        <p:spPr>
          <a:xfrm>
            <a:off x="8941736" y="3616413"/>
            <a:ext cx="2588519" cy="254790"/>
          </a:xfrm>
          <a:prstGeom prst="rect">
            <a:avLst/>
          </a:prstGeom>
          <a:noFill/>
        </p:spPr>
        <p:txBody>
          <a:bodyPr wrap="square">
            <a:spAutoFit/>
          </a:bodyPr>
          <a:lstStyle/>
          <a:p>
            <a:pPr algn="ctr"/>
            <a:r>
              <a:rPr lang="de-DE" sz="1000" dirty="0"/>
              <a:t>https://de.wikipedia.org/wiki/Britney_Spears</a:t>
            </a:r>
          </a:p>
        </p:txBody>
      </p:sp>
      <p:pic>
        <p:nvPicPr>
          <p:cNvPr id="7" name="Grafik 6" descr="Ein Bild, das Menschliches Gesicht, Person, Kleidung, Lange Haare enthält.&#10;&#10;Automatisch generierte Beschreibung">
            <a:extLst>
              <a:ext uri="{FF2B5EF4-FFF2-40B4-BE49-F238E27FC236}">
                <a16:creationId xmlns:a16="http://schemas.microsoft.com/office/drawing/2014/main" id="{9FF29F50-CE6D-06E3-3F6B-47DA862416AA}"/>
              </a:ext>
            </a:extLst>
          </p:cNvPr>
          <p:cNvPicPr>
            <a:picLocks noChangeAspect="1"/>
          </p:cNvPicPr>
          <p:nvPr/>
        </p:nvPicPr>
        <p:blipFill>
          <a:blip r:embed="rId3">
            <a:extLst>
              <a:ext uri="{28A0092B-C50C-407E-A947-70E740481C1C}">
                <a14:useLocalDpi xmlns:a14="http://schemas.microsoft.com/office/drawing/2010/main" val="0"/>
              </a:ext>
            </a:extLst>
          </a:blip>
          <a:srcRect l="12531" r="21465"/>
          <a:stretch/>
        </p:blipFill>
        <p:spPr>
          <a:xfrm>
            <a:off x="9110498" y="1410422"/>
            <a:ext cx="2588519" cy="2205991"/>
          </a:xfrm>
          <a:prstGeom prst="rect">
            <a:avLst/>
          </a:prstGeom>
        </p:spPr>
      </p:pic>
      <p:sp>
        <p:nvSpPr>
          <p:cNvPr id="9" name="Inhaltsplatzhalter 1">
            <a:extLst>
              <a:ext uri="{FF2B5EF4-FFF2-40B4-BE49-F238E27FC236}">
                <a16:creationId xmlns:a16="http://schemas.microsoft.com/office/drawing/2014/main" id="{D57CD708-EE89-57DE-1D1A-9C9B962C6561}"/>
              </a:ext>
            </a:extLst>
          </p:cNvPr>
          <p:cNvSpPr txBox="1">
            <a:spLocks/>
          </p:cNvSpPr>
          <p:nvPr/>
        </p:nvSpPr>
        <p:spPr>
          <a:xfrm>
            <a:off x="159004" y="1630880"/>
            <a:ext cx="4475747" cy="41924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Actor, Singer &amp; Drag Queen</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Got famous with the song </a:t>
            </a:r>
            <a:r>
              <a:rPr lang="en-US" sz="2600" kern="100" dirty="0" err="1">
                <a:latin typeface="Calibri" panose="020F0502020204030204" pitchFamily="34" charset="0"/>
                <a:cs typeface="Calibri" panose="020F0502020204030204" pitchFamily="34" charset="0"/>
              </a:rPr>
              <a:t>Song</a:t>
            </a:r>
            <a:r>
              <a:rPr lang="en-US" sz="2600" kern="100" dirty="0">
                <a:latin typeface="Calibri" panose="020F0502020204030204" pitchFamily="34" charset="0"/>
                <a:cs typeface="Calibri" panose="020F0502020204030204" pitchFamily="34" charset="0"/>
              </a:rPr>
              <a:t> Supermodel (You better work)</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Work for your own self-esteem</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Rather used and understood as Empowerment for Queer Community</a:t>
            </a:r>
          </a:p>
          <a:p>
            <a:pPr>
              <a:spcBef>
                <a:spcPts val="1200"/>
              </a:spcBef>
              <a:spcAft>
                <a:spcPts val="1200"/>
              </a:spcAft>
              <a:buClr>
                <a:srgbClr val="BE40F2"/>
              </a:buClr>
              <a:buFont typeface="Wingdings" panose="05000000000000000000" pitchFamily="2" charset="2"/>
              <a:buChar char="§"/>
            </a:pPr>
            <a:endParaRPr lang="de-DE" sz="2600" kern="100" dirty="0">
              <a:latin typeface="Calibri" panose="020F0502020204030204" pitchFamily="34" charset="0"/>
              <a:cs typeface="Calibri" panose="020F0502020204030204" pitchFamily="34" charset="0"/>
            </a:endParaRPr>
          </a:p>
        </p:txBody>
      </p:sp>
      <p:pic>
        <p:nvPicPr>
          <p:cNvPr id="2" name="Grafik 1" descr="Ein Bild, das Menschliches Gesicht, Text, Jheri-Locke, Kleidung enthält.&#10;&#10;KI-generierte Inhalte können fehlerhaft sein.">
            <a:extLst>
              <a:ext uri="{FF2B5EF4-FFF2-40B4-BE49-F238E27FC236}">
                <a16:creationId xmlns:a16="http://schemas.microsoft.com/office/drawing/2014/main" id="{EF0C3766-1702-ADF4-D308-CDF944950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5630" y="3985202"/>
            <a:ext cx="1636191" cy="2043204"/>
          </a:xfrm>
          <a:prstGeom prst="rect">
            <a:avLst/>
          </a:prstGeom>
        </p:spPr>
      </p:pic>
      <p:sp>
        <p:nvSpPr>
          <p:cNvPr id="6" name="Textfeld 5">
            <a:extLst>
              <a:ext uri="{FF2B5EF4-FFF2-40B4-BE49-F238E27FC236}">
                <a16:creationId xmlns:a16="http://schemas.microsoft.com/office/drawing/2014/main" id="{97B5B29F-F581-0425-E424-2B9358D92505}"/>
              </a:ext>
            </a:extLst>
          </p:cNvPr>
          <p:cNvSpPr txBox="1"/>
          <p:nvPr/>
        </p:nvSpPr>
        <p:spPr>
          <a:xfrm>
            <a:off x="10936953" y="4416398"/>
            <a:ext cx="1186603" cy="861774"/>
          </a:xfrm>
          <a:prstGeom prst="rect">
            <a:avLst/>
          </a:prstGeom>
          <a:noFill/>
        </p:spPr>
        <p:txBody>
          <a:bodyPr wrap="square">
            <a:spAutoFit/>
          </a:bodyPr>
          <a:lstStyle/>
          <a:p>
            <a:r>
              <a:rPr lang="de-DE" sz="1000" dirty="0"/>
              <a:t>https://commons.wikimedia.org/wiki/File:RuPaul_by_David_Shankbone_cropped.jpg</a:t>
            </a:r>
          </a:p>
        </p:txBody>
      </p:sp>
    </p:spTree>
    <p:extLst>
      <p:ext uri="{BB962C8B-B14F-4D97-AF65-F5344CB8AC3E}">
        <p14:creationId xmlns:p14="http://schemas.microsoft.com/office/powerpoint/2010/main" val="26825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181100" y="476672"/>
            <a:ext cx="9659724" cy="1143000"/>
          </a:xfrm>
        </p:spPr>
        <p:txBody>
          <a:bodyPr>
            <a:normAutofit/>
          </a:bodyPr>
          <a:lstStyle/>
          <a:p>
            <a:pPr algn="ctr"/>
            <a:r>
              <a:rPr lang="de-DE" dirty="0" err="1"/>
              <a:t>Sabhar</a:t>
            </a:r>
            <a:r>
              <a:rPr lang="de-DE" dirty="0"/>
              <a:t>, Bangladesch (24.4.2013)</a:t>
            </a:r>
            <a:endParaRPr lang="en-US" dirty="0"/>
          </a:p>
        </p:txBody>
      </p:sp>
      <p:sp>
        <p:nvSpPr>
          <p:cNvPr id="2" name="Inhaltsplatzhalter 1"/>
          <p:cNvSpPr>
            <a:spLocks noGrp="1"/>
          </p:cNvSpPr>
          <p:nvPr>
            <p:ph idx="1"/>
          </p:nvPr>
        </p:nvSpPr>
        <p:spPr>
          <a:xfrm>
            <a:off x="6613138" y="1768605"/>
            <a:ext cx="4476751" cy="3607585"/>
          </a:xfrm>
        </p:spPr>
        <p:txBody>
          <a:bodyPr>
            <a:normAutofit/>
          </a:bodyPr>
          <a:lstStyle/>
          <a:p>
            <a:pPr marL="0" lvl="0" indent="0">
              <a:lnSpc>
                <a:spcPct val="107000"/>
              </a:lnSpc>
              <a:spcAft>
                <a:spcPts val="800"/>
              </a:spcAft>
              <a:buNone/>
              <a:tabLst>
                <a:tab pos="457200" algn="l"/>
              </a:tabLst>
            </a:pPr>
            <a:r>
              <a:rPr lang="en-GB" sz="2600" dirty="0">
                <a:effectLst/>
                <a:ea typeface="Tahoma" panose="020B0604030504040204" pitchFamily="34" charset="0"/>
                <a:cs typeface="Calibri" panose="020F0502020204030204" pitchFamily="34" charset="0"/>
              </a:rPr>
              <a:t>1136 people die and over 2000 are injured in the collapse of the Rana Plaza textile factory. Afterwards, textile workers are allowed to form independent trade unions for the first time.</a:t>
            </a:r>
            <a:endParaRPr lang="de-DE" sz="2600" dirty="0">
              <a:effectLst/>
              <a:ea typeface="Calibri" panose="020F0502020204030204" pitchFamily="34" charset="0"/>
              <a:cs typeface="Vrinda" panose="020B0502040204020203" pitchFamily="34" charset="0"/>
            </a:endParaRPr>
          </a:p>
        </p:txBody>
      </p:sp>
      <p:cxnSp>
        <p:nvCxnSpPr>
          <p:cNvPr id="5" name="Gerader Verbinder 4">
            <a:extLst>
              <a:ext uri="{FF2B5EF4-FFF2-40B4-BE49-F238E27FC236}">
                <a16:creationId xmlns:a16="http://schemas.microsoft.com/office/drawing/2014/main" id="{0903BA88-BF3A-9D4A-E833-7548333A6B8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Textfeld 3">
            <a:extLst>
              <a:ext uri="{FF2B5EF4-FFF2-40B4-BE49-F238E27FC236}">
                <a16:creationId xmlns:a16="http://schemas.microsoft.com/office/drawing/2014/main" id="{787EA5B0-A3D9-BEB6-DF72-116AB6FAB943}"/>
              </a:ext>
            </a:extLst>
          </p:cNvPr>
          <p:cNvSpPr txBox="1"/>
          <p:nvPr/>
        </p:nvSpPr>
        <p:spPr>
          <a:xfrm>
            <a:off x="550681" y="2382559"/>
            <a:ext cx="5436973" cy="1661993"/>
          </a:xfrm>
          <a:prstGeom prst="rect">
            <a:avLst/>
          </a:prstGeom>
          <a:noFill/>
          <a:ln w="19050">
            <a:solidFill>
              <a:srgbClr val="64CC6C"/>
            </a:solidFill>
          </a:ln>
        </p:spPr>
        <p:txBody>
          <a:bodyPr wrap="square">
            <a:spAutoFit/>
          </a:bodyPr>
          <a:lstStyle/>
          <a:p>
            <a:pPr lvl="0" algn="ctr">
              <a:defRPr/>
            </a:pPr>
            <a:r>
              <a:rPr lang="en-GB" sz="2400" dirty="0"/>
              <a:t>An image of the collapsed factory could be used: </a:t>
            </a:r>
            <a:endParaRPr lang="de-DE" sz="2000" dirty="0"/>
          </a:p>
          <a:p>
            <a:pPr lvl="0" algn="ctr">
              <a:defRPr/>
            </a:pPr>
            <a:r>
              <a:rPr lang="de-DE" dirty="0"/>
              <a:t>https://www.bpb.de/kurz-knapp/hintergrund-aktuell/268127/vor-fuenf-jahren-textilfabrik-rana-plaza-in-bangladesch-eingestuerzt/</a:t>
            </a:r>
            <a:endParaRPr lang="de-DE" sz="2000" dirty="0"/>
          </a:p>
        </p:txBody>
      </p:sp>
    </p:spTree>
    <p:extLst>
      <p:ext uri="{BB962C8B-B14F-4D97-AF65-F5344CB8AC3E}">
        <p14:creationId xmlns:p14="http://schemas.microsoft.com/office/powerpoint/2010/main" val="47211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50449" y="444547"/>
            <a:ext cx="11312165" cy="1143000"/>
          </a:xfrm>
        </p:spPr>
        <p:txBody>
          <a:bodyPr>
            <a:noAutofit/>
          </a:bodyPr>
          <a:lstStyle/>
          <a:p>
            <a:pPr algn="ctr"/>
            <a:r>
              <a:rPr lang="de-DE" dirty="0"/>
              <a:t>Rana Plaza </a:t>
            </a:r>
            <a:r>
              <a:rPr lang="de-DE" dirty="0" err="1"/>
              <a:t>collapse</a:t>
            </a:r>
            <a:r>
              <a:rPr lang="de-DE" dirty="0"/>
              <a:t> 2013</a:t>
            </a:r>
            <a:endParaRPr lang="en-US" dirty="0"/>
          </a:p>
        </p:txBody>
      </p:sp>
      <p:cxnSp>
        <p:nvCxnSpPr>
          <p:cNvPr id="8" name="Gerader Verbinder 7">
            <a:extLst>
              <a:ext uri="{FF2B5EF4-FFF2-40B4-BE49-F238E27FC236}">
                <a16:creationId xmlns:a16="http://schemas.microsoft.com/office/drawing/2014/main" id="{83B74306-39C8-ED23-D985-5DE1014BD11A}"/>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Inhaltsplatzhalter 2">
            <a:extLst>
              <a:ext uri="{FF2B5EF4-FFF2-40B4-BE49-F238E27FC236}">
                <a16:creationId xmlns:a16="http://schemas.microsoft.com/office/drawing/2014/main" id="{03F45AAC-2B0E-0EAD-DE6F-91279BE800A6}"/>
              </a:ext>
            </a:extLst>
          </p:cNvPr>
          <p:cNvSpPr txBox="1">
            <a:spLocks/>
          </p:cNvSpPr>
          <p:nvPr/>
        </p:nvSpPr>
        <p:spPr>
          <a:xfrm>
            <a:off x="838200" y="1825625"/>
            <a:ext cx="730218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Cracks already detected the day before</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More than 3000 employees forced to work despite a police ban on entering the factory</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Mainly production for European fashion companies (Primark, Benetton, Mango, etc.)</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Exploitation of workers without regard for their health</a:t>
            </a:r>
            <a:endParaRPr lang="de-DE" sz="2600" kern="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087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C47C-E5CE-0280-14BB-96C32509A260}"/>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76EB9C17-9D69-D265-DA1C-A851F3238446}"/>
              </a:ext>
            </a:extLst>
          </p:cNvPr>
          <p:cNvSpPr txBox="1"/>
          <p:nvPr/>
        </p:nvSpPr>
        <p:spPr>
          <a:xfrm>
            <a:off x="219395" y="5410858"/>
            <a:ext cx="5073965" cy="577081"/>
          </a:xfrm>
          <a:prstGeom prst="rect">
            <a:avLst/>
          </a:prstGeom>
          <a:noFill/>
        </p:spPr>
        <p:txBody>
          <a:bodyPr wrap="square">
            <a:spAutoFit/>
          </a:bodyPr>
          <a:lstStyle/>
          <a:p>
            <a:r>
              <a:rPr lang="de-DE" sz="1050" dirty="0">
                <a:hlinkClick r:id="rId3">
                  <a:extLst>
                    <a:ext uri="{A12FA001-AC4F-418D-AE19-62706E023703}">
                      <ahyp:hlinkClr xmlns:ahyp="http://schemas.microsoft.com/office/drawing/2018/hyperlinkcolor" val="tx"/>
                    </a:ext>
                  </a:extLst>
                </a:hlinkClick>
              </a:rPr>
              <a:t>https://www.commondreams.org/media-library/opponents-of-eacop-carry-a-banner-in-nyc.jpg?id=52979359&amp;width=1200&amp;height=400&amp;quality=</a:t>
            </a:r>
            <a:r>
              <a:rPr lang="de-DE" sz="1050" dirty="0"/>
              <a:t> 90&amp;coordinates= 0%2C1124%2C0%2C876</a:t>
            </a:r>
          </a:p>
        </p:txBody>
      </p:sp>
      <p:sp>
        <p:nvSpPr>
          <p:cNvPr id="12" name="Titel 1">
            <a:extLst>
              <a:ext uri="{FF2B5EF4-FFF2-40B4-BE49-F238E27FC236}">
                <a16:creationId xmlns:a16="http://schemas.microsoft.com/office/drawing/2014/main" id="{5AA41F18-63BD-7F33-2CE6-BBA50AEE1270}"/>
              </a:ext>
            </a:extLst>
          </p:cNvPr>
          <p:cNvSpPr>
            <a:spLocks noGrp="1"/>
          </p:cNvSpPr>
          <p:nvPr>
            <p:ph type="title"/>
          </p:nvPr>
        </p:nvSpPr>
        <p:spPr>
          <a:xfrm>
            <a:off x="0" y="75627"/>
            <a:ext cx="12047456" cy="1111891"/>
          </a:xfrm>
        </p:spPr>
        <p:txBody>
          <a:bodyPr>
            <a:normAutofit/>
          </a:bodyPr>
          <a:lstStyle/>
          <a:p>
            <a:pPr algn="ctr"/>
            <a:r>
              <a:rPr lang="es-ES" dirty="0"/>
              <a:t>Stop EACOP Protest 2024/2025</a:t>
            </a:r>
            <a:endParaRPr lang="de-DE" dirty="0"/>
          </a:p>
        </p:txBody>
      </p:sp>
      <p:cxnSp>
        <p:nvCxnSpPr>
          <p:cNvPr id="13" name="Gerader Verbinder 12">
            <a:extLst>
              <a:ext uri="{FF2B5EF4-FFF2-40B4-BE49-F238E27FC236}">
                <a16:creationId xmlns:a16="http://schemas.microsoft.com/office/drawing/2014/main" id="{010D3299-D8CA-549A-7CBB-39E2927AC214}"/>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15" name="Textfeld 14">
            <a:extLst>
              <a:ext uri="{FF2B5EF4-FFF2-40B4-BE49-F238E27FC236}">
                <a16:creationId xmlns:a16="http://schemas.microsoft.com/office/drawing/2014/main" id="{D89A8968-6800-8C5C-0B4B-8FA998426CD4}"/>
              </a:ext>
            </a:extLst>
          </p:cNvPr>
          <p:cNvSpPr txBox="1"/>
          <p:nvPr/>
        </p:nvSpPr>
        <p:spPr>
          <a:xfrm>
            <a:off x="5819330" y="1062942"/>
            <a:ext cx="6228126" cy="4524315"/>
          </a:xfrm>
          <a:prstGeom prst="rect">
            <a:avLst/>
          </a:prstGeom>
          <a:noFill/>
        </p:spPr>
        <p:txBody>
          <a:bodyPr wrap="square">
            <a:spAutoFit/>
          </a:bodyPr>
          <a:lstStyle/>
          <a:p>
            <a:r>
              <a:rPr lang="en-US" sz="2400" dirty="0"/>
              <a:t>“</a:t>
            </a:r>
            <a:r>
              <a:rPr lang="en-US" sz="2400" i="1" dirty="0"/>
              <a:t>The project threatens to displace thousands of families and farmers from their land. It poses significant risks to water resources and wetlands – including the Lake Victoria basin, which over 40 million people rely upon for drinking water and food production. It would rip through numerous sensitive biodiversity hotspots, and risk significantly degrading several nature reserves crucial to the preservation of threatened elephant, lion and chimpanzee species. And of course, burning more crude oil is the last thing our planet needs!”</a:t>
            </a:r>
            <a:endParaRPr lang="en-US" sz="2400" i="1" dirty="0">
              <a:effectLst/>
            </a:endParaRPr>
          </a:p>
        </p:txBody>
      </p:sp>
      <p:sp>
        <p:nvSpPr>
          <p:cNvPr id="4" name="Textfeld 3">
            <a:extLst>
              <a:ext uri="{FF2B5EF4-FFF2-40B4-BE49-F238E27FC236}">
                <a16:creationId xmlns:a16="http://schemas.microsoft.com/office/drawing/2014/main" id="{D4CE7E64-4F9D-342A-899F-FC24FC1B153F}"/>
              </a:ext>
            </a:extLst>
          </p:cNvPr>
          <p:cNvSpPr txBox="1"/>
          <p:nvPr/>
        </p:nvSpPr>
        <p:spPr>
          <a:xfrm>
            <a:off x="5847558" y="5641169"/>
            <a:ext cx="6539781" cy="307777"/>
          </a:xfrm>
          <a:prstGeom prst="rect">
            <a:avLst/>
          </a:prstGeom>
          <a:noFill/>
        </p:spPr>
        <p:txBody>
          <a:bodyPr wrap="square">
            <a:spAutoFit/>
          </a:bodyPr>
          <a:lstStyle/>
          <a:p>
            <a:r>
              <a:rPr lang="de-DE" sz="1400" dirty="0" err="1"/>
              <a:t>From</a:t>
            </a:r>
            <a:r>
              <a:rPr lang="de-DE" sz="1400" dirty="0"/>
              <a:t>: https://www.stopeacop.net/why-stop-eacop</a:t>
            </a:r>
          </a:p>
        </p:txBody>
      </p:sp>
      <p:pic>
        <p:nvPicPr>
          <p:cNvPr id="3" name="Grafik 2">
            <a:extLst>
              <a:ext uri="{FF2B5EF4-FFF2-40B4-BE49-F238E27FC236}">
                <a16:creationId xmlns:a16="http://schemas.microsoft.com/office/drawing/2014/main" id="{7057FC55-1529-3657-06EC-A9F8D0286A36}"/>
              </a:ext>
            </a:extLst>
          </p:cNvPr>
          <p:cNvPicPr>
            <a:picLocks noChangeAspect="1"/>
          </p:cNvPicPr>
          <p:nvPr/>
        </p:nvPicPr>
        <p:blipFill>
          <a:blip r:embed="rId4">
            <a:extLst>
              <a:ext uri="{28A0092B-C50C-407E-A947-70E740481C1C}">
                <a14:useLocalDpi xmlns:a14="http://schemas.microsoft.com/office/drawing/2010/main" val="0"/>
              </a:ext>
            </a:extLst>
          </a:blip>
          <a:srcRect l="10183" r="5405"/>
          <a:stretch>
            <a:fillRect/>
          </a:stretch>
        </p:blipFill>
        <p:spPr>
          <a:xfrm>
            <a:off x="219395" y="1187518"/>
            <a:ext cx="5171441" cy="4084320"/>
          </a:xfrm>
          <a:prstGeom prst="rect">
            <a:avLst/>
          </a:prstGeom>
        </p:spPr>
      </p:pic>
    </p:spTree>
    <p:extLst>
      <p:ext uri="{BB962C8B-B14F-4D97-AF65-F5344CB8AC3E}">
        <p14:creationId xmlns:p14="http://schemas.microsoft.com/office/powerpoint/2010/main" val="128620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B010-85E3-9890-5151-3930C48A0516}"/>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8A92CC16-423E-1BAF-C0E1-380425D7E897}"/>
              </a:ext>
            </a:extLst>
          </p:cNvPr>
          <p:cNvSpPr txBox="1"/>
          <p:nvPr/>
        </p:nvSpPr>
        <p:spPr>
          <a:xfrm>
            <a:off x="7834744" y="5535434"/>
            <a:ext cx="3950856" cy="430887"/>
          </a:xfrm>
          <a:prstGeom prst="rect">
            <a:avLst/>
          </a:prstGeom>
          <a:noFill/>
        </p:spPr>
        <p:txBody>
          <a:bodyPr wrap="square">
            <a:spAutoFit/>
          </a:bodyPr>
          <a:lstStyle/>
          <a:p>
            <a:r>
              <a:rPr lang="de-DE" sz="1050" dirty="0"/>
              <a:t>https://de.wikipedia.org/wiki/East_African_Crude_Oil_Pipeline#/media/Datei:Uganda-Tanzania_Proposed_Pipeline.jpg</a:t>
            </a:r>
          </a:p>
        </p:txBody>
      </p:sp>
      <p:sp>
        <p:nvSpPr>
          <p:cNvPr id="12" name="Titel 1">
            <a:extLst>
              <a:ext uri="{FF2B5EF4-FFF2-40B4-BE49-F238E27FC236}">
                <a16:creationId xmlns:a16="http://schemas.microsoft.com/office/drawing/2014/main" id="{D006E305-D40D-73D6-B5DF-689D7649BC82}"/>
              </a:ext>
            </a:extLst>
          </p:cNvPr>
          <p:cNvSpPr>
            <a:spLocks noGrp="1"/>
          </p:cNvSpPr>
          <p:nvPr>
            <p:ph type="title"/>
          </p:nvPr>
        </p:nvSpPr>
        <p:spPr>
          <a:xfrm>
            <a:off x="0" y="75627"/>
            <a:ext cx="12047456" cy="1111891"/>
          </a:xfrm>
        </p:spPr>
        <p:txBody>
          <a:bodyPr>
            <a:normAutofit/>
          </a:bodyPr>
          <a:lstStyle/>
          <a:p>
            <a:pPr algn="ctr"/>
            <a:r>
              <a:rPr lang="es-ES" dirty="0"/>
              <a:t>Stop East African Crude Oil Pipeline</a:t>
            </a:r>
            <a:endParaRPr lang="de-DE" dirty="0"/>
          </a:p>
        </p:txBody>
      </p:sp>
      <p:cxnSp>
        <p:nvCxnSpPr>
          <p:cNvPr id="13" name="Gerader Verbinder 12">
            <a:extLst>
              <a:ext uri="{FF2B5EF4-FFF2-40B4-BE49-F238E27FC236}">
                <a16:creationId xmlns:a16="http://schemas.microsoft.com/office/drawing/2014/main" id="{4D8CA12D-1F0E-CFC6-E154-7090B7C552C3}"/>
              </a:ext>
            </a:extLst>
          </p:cNvPr>
          <p:cNvCxnSpPr/>
          <p:nvPr/>
        </p:nvCxnSpPr>
        <p:spPr>
          <a:xfrm>
            <a:off x="1094929" y="923921"/>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EAF47169-FC9E-AC37-7CCE-12CD3ED36379}"/>
              </a:ext>
            </a:extLst>
          </p:cNvPr>
          <p:cNvSpPr txBox="1"/>
          <p:nvPr/>
        </p:nvSpPr>
        <p:spPr>
          <a:xfrm>
            <a:off x="187283" y="1080786"/>
            <a:ext cx="6590972" cy="4647426"/>
          </a:xfrm>
          <a:prstGeom prst="rect">
            <a:avLst/>
          </a:prstGeom>
          <a:noFill/>
        </p:spPr>
        <p:txBody>
          <a:bodyPr wrap="square">
            <a:spAutoFit/>
          </a:bodyPr>
          <a:lstStyle/>
          <a:p>
            <a:pPr marL="342900" lvl="0" indent="-342900" eaLnBrk="0" fontAlgn="base" hangingPunct="0">
              <a:spcBef>
                <a:spcPct val="0"/>
              </a:spcBef>
              <a:spcAft>
                <a:spcPct val="0"/>
              </a:spcAft>
              <a:buFont typeface="Wingdings" panose="05000000000000000000" pitchFamily="2" charset="2"/>
              <a:buChar char="§"/>
            </a:pPr>
            <a:r>
              <a:rPr lang="de-DE" altLang="de-DE" sz="2400" dirty="0"/>
              <a:t>Planned Pipeline </a:t>
            </a:r>
            <a:r>
              <a:rPr lang="de-DE" altLang="de-DE" sz="2400" dirty="0" err="1"/>
              <a:t>to</a:t>
            </a:r>
            <a:r>
              <a:rPr lang="de-DE" altLang="de-DE" sz="2400" dirty="0"/>
              <a:t> </a:t>
            </a:r>
            <a:r>
              <a:rPr lang="de-DE" altLang="de-DE" sz="2400" dirty="0" err="1"/>
              <a:t>transport</a:t>
            </a:r>
            <a:r>
              <a:rPr lang="de-DE" altLang="de-DE" sz="2400" dirty="0"/>
              <a:t> </a:t>
            </a:r>
            <a:r>
              <a:rPr lang="de-DE" altLang="de-DE" sz="2400" dirty="0" err="1"/>
              <a:t>Crude</a:t>
            </a:r>
            <a:r>
              <a:rPr lang="de-DE" altLang="de-DE" sz="2400" dirty="0"/>
              <a:t> Oil </a:t>
            </a:r>
            <a:r>
              <a:rPr lang="de-DE" altLang="de-DE" sz="2400" dirty="0" err="1"/>
              <a:t>from</a:t>
            </a:r>
            <a:r>
              <a:rPr lang="de-DE" altLang="de-DE" sz="2400" dirty="0"/>
              <a:t> Uganda </a:t>
            </a:r>
            <a:r>
              <a:rPr lang="de-DE" altLang="de-DE" sz="2400" dirty="0" err="1"/>
              <a:t>to</a:t>
            </a:r>
            <a:r>
              <a:rPr lang="de-DE" altLang="de-DE" sz="2400" dirty="0"/>
              <a:t> </a:t>
            </a:r>
            <a:r>
              <a:rPr lang="de-DE" altLang="de-DE" sz="2400" dirty="0" err="1"/>
              <a:t>oil</a:t>
            </a:r>
            <a:r>
              <a:rPr lang="de-DE" altLang="de-DE" sz="2400" dirty="0"/>
              <a:t> </a:t>
            </a:r>
            <a:r>
              <a:rPr lang="de-DE" altLang="de-DE" sz="2400" dirty="0" err="1"/>
              <a:t>port</a:t>
            </a:r>
            <a:r>
              <a:rPr lang="de-DE" altLang="de-DE" sz="2400" dirty="0"/>
              <a:t> in Tansania (</a:t>
            </a:r>
            <a:r>
              <a:rPr lang="de-DE" altLang="de-DE" sz="2400" dirty="0" err="1"/>
              <a:t>mainly</a:t>
            </a:r>
            <a:r>
              <a:rPr lang="de-DE" altLang="de-DE" sz="2400" dirty="0"/>
              <a:t> </a:t>
            </a:r>
            <a:r>
              <a:rPr lang="de-DE" altLang="de-DE" sz="2400" dirty="0" err="1"/>
              <a:t>by</a:t>
            </a:r>
            <a:r>
              <a:rPr lang="de-DE" altLang="de-DE" sz="2400" dirty="0"/>
              <a:t> French </a:t>
            </a:r>
            <a:r>
              <a:rPr lang="de-DE" altLang="de-DE" sz="2400" dirty="0" err="1"/>
              <a:t>petrol</a:t>
            </a:r>
            <a:r>
              <a:rPr lang="de-DE" altLang="de-DE" sz="2400" dirty="0"/>
              <a:t> </a:t>
            </a:r>
            <a:r>
              <a:rPr lang="de-DE" altLang="de-DE" sz="2400" dirty="0" err="1"/>
              <a:t>company</a:t>
            </a:r>
            <a:r>
              <a:rPr lang="de-DE" altLang="de-DE" sz="2400" dirty="0"/>
              <a:t> TotalEnergies)</a:t>
            </a:r>
          </a:p>
          <a:p>
            <a:pPr lvl="0" eaLnBrk="0" fontAlgn="base" hangingPunct="0">
              <a:spcBef>
                <a:spcPct val="0"/>
              </a:spcBef>
              <a:spcAft>
                <a:spcPct val="0"/>
              </a:spcAft>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err="1"/>
              <a:t>Displacement</a:t>
            </a:r>
            <a:r>
              <a:rPr lang="de-DE" altLang="de-DE" sz="2400" dirty="0"/>
              <a:t>; </a:t>
            </a:r>
            <a:r>
              <a:rPr lang="de-DE" altLang="de-DE" sz="2400" dirty="0" err="1"/>
              <a:t>Threats</a:t>
            </a:r>
            <a:r>
              <a:rPr lang="de-DE" altLang="de-DE" sz="2400" dirty="0"/>
              <a:t> </a:t>
            </a:r>
            <a:r>
              <a:rPr lang="de-DE" altLang="de-DE" sz="2400" dirty="0" err="1"/>
              <a:t>to</a:t>
            </a:r>
            <a:r>
              <a:rPr lang="de-DE" altLang="de-DE" sz="2400" dirty="0"/>
              <a:t> </a:t>
            </a:r>
            <a:r>
              <a:rPr lang="de-DE" altLang="de-DE" sz="2400" dirty="0" err="1"/>
              <a:t>water</a:t>
            </a:r>
            <a:r>
              <a:rPr lang="de-DE" altLang="de-DE" sz="2400" dirty="0"/>
              <a:t> </a:t>
            </a:r>
            <a:r>
              <a:rPr lang="de-DE" altLang="de-DE" sz="2400" dirty="0" err="1"/>
              <a:t>ressoruces</a:t>
            </a:r>
            <a:r>
              <a:rPr lang="de-DE" altLang="de-DE" sz="2400" dirty="0"/>
              <a:t>, </a:t>
            </a:r>
            <a:r>
              <a:rPr lang="de-DE" altLang="de-DE" sz="2400" dirty="0" err="1"/>
              <a:t>nature</a:t>
            </a:r>
            <a:r>
              <a:rPr lang="de-DE" altLang="de-DE" sz="2400" dirty="0"/>
              <a:t> </a:t>
            </a:r>
            <a:r>
              <a:rPr lang="de-DE" altLang="de-DE" sz="2400" dirty="0" err="1"/>
              <a:t>reserves</a:t>
            </a:r>
            <a:r>
              <a:rPr lang="de-DE" altLang="de-DE" sz="2400" dirty="0"/>
              <a:t> &amp; </a:t>
            </a:r>
            <a:r>
              <a:rPr lang="de-DE" altLang="de-DE" sz="2400" dirty="0" err="1"/>
              <a:t>livelihoods</a:t>
            </a:r>
            <a:endParaRPr lang="de-DE" altLang="de-DE" sz="2400" dirty="0"/>
          </a:p>
          <a:p>
            <a:pPr marL="342900" lvl="0" indent="-342900" eaLnBrk="0" fontAlgn="base" hangingPunct="0">
              <a:spcBef>
                <a:spcPct val="0"/>
              </a:spcBef>
              <a:spcAft>
                <a:spcPct val="0"/>
              </a:spcAft>
              <a:buFont typeface="Wingdings" panose="05000000000000000000" pitchFamily="2" charset="2"/>
              <a:buChar char="§"/>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a:t>34million </a:t>
            </a:r>
            <a:r>
              <a:rPr lang="de-DE" altLang="de-DE" sz="2400" dirty="0" err="1"/>
              <a:t>tons</a:t>
            </a:r>
            <a:r>
              <a:rPr lang="de-DE" altLang="de-DE" sz="2400" dirty="0"/>
              <a:t> </a:t>
            </a:r>
            <a:r>
              <a:rPr lang="en-US" sz="2400" dirty="0"/>
              <a:t>of CO₂ per year</a:t>
            </a:r>
            <a:r>
              <a:rPr lang="de-DE" altLang="de-DE" sz="2400" dirty="0"/>
              <a:t> </a:t>
            </a:r>
          </a:p>
          <a:p>
            <a:pPr lvl="0" eaLnBrk="0" fontAlgn="base" hangingPunct="0">
              <a:spcBef>
                <a:spcPct val="0"/>
              </a:spcBef>
              <a:spcAft>
                <a:spcPct val="0"/>
              </a:spcAft>
            </a:pPr>
            <a:endParaRPr lang="de-DE" altLang="de-DE" sz="1400" dirty="0"/>
          </a:p>
          <a:p>
            <a:pPr marL="342900" lvl="0" indent="-342900" eaLnBrk="0" fontAlgn="base" hangingPunct="0">
              <a:spcBef>
                <a:spcPct val="0"/>
              </a:spcBef>
              <a:spcAft>
                <a:spcPct val="0"/>
              </a:spcAft>
              <a:buFont typeface="Wingdings" panose="05000000000000000000" pitchFamily="2" charset="2"/>
              <a:buChar char="§"/>
            </a:pPr>
            <a:r>
              <a:rPr lang="de-DE" altLang="de-DE" sz="2400" dirty="0" err="1"/>
              <a:t>Huge</a:t>
            </a:r>
            <a:r>
              <a:rPr lang="de-DE" altLang="de-DE" sz="2400" dirty="0"/>
              <a:t> </a:t>
            </a:r>
            <a:r>
              <a:rPr lang="de-DE" altLang="de-DE" sz="2400" dirty="0" err="1"/>
              <a:t>protests</a:t>
            </a:r>
            <a:r>
              <a:rPr lang="de-DE" altLang="de-DE" sz="2400" dirty="0"/>
              <a:t> </a:t>
            </a:r>
            <a:r>
              <a:rPr lang="de-DE" altLang="de-DE" sz="2400" dirty="0" err="1"/>
              <a:t>agains</a:t>
            </a:r>
            <a:r>
              <a:rPr lang="de-DE" altLang="de-DE" sz="2400" dirty="0"/>
              <a:t> </a:t>
            </a:r>
            <a:r>
              <a:rPr lang="de-DE" altLang="de-DE" sz="2400" dirty="0" err="1"/>
              <a:t>the</a:t>
            </a:r>
            <a:r>
              <a:rPr lang="de-DE" altLang="de-DE" sz="2400" dirty="0"/>
              <a:t> </a:t>
            </a:r>
            <a:r>
              <a:rPr lang="de-DE" altLang="de-DE" sz="2400" dirty="0" err="1"/>
              <a:t>project</a:t>
            </a:r>
            <a:r>
              <a:rPr lang="de-DE" altLang="de-DE" sz="2400" dirty="0"/>
              <a:t> in </a:t>
            </a:r>
            <a:r>
              <a:rPr lang="de-DE" altLang="de-DE" sz="2400" dirty="0" err="1"/>
              <a:t>the</a:t>
            </a:r>
            <a:r>
              <a:rPr lang="de-DE" altLang="de-DE" sz="2400" dirty="0"/>
              <a:t> </a:t>
            </a:r>
            <a:r>
              <a:rPr lang="de-DE" altLang="de-DE" sz="2400" dirty="0" err="1"/>
              <a:t>region</a:t>
            </a:r>
            <a:r>
              <a:rPr lang="de-DE" altLang="de-DE" sz="2400" dirty="0"/>
              <a:t> and </a:t>
            </a:r>
            <a:r>
              <a:rPr lang="de-DE" altLang="de-DE" sz="2400" dirty="0" err="1"/>
              <a:t>worldwide</a:t>
            </a:r>
            <a:endParaRPr lang="en-US" altLang="de-DE" sz="2400" dirty="0"/>
          </a:p>
          <a:p>
            <a:pPr marL="342900" lvl="0" indent="-342900" eaLnBrk="0" fontAlgn="base" hangingPunct="0">
              <a:spcBef>
                <a:spcPct val="0"/>
              </a:spcBef>
              <a:spcAft>
                <a:spcPct val="0"/>
              </a:spcAft>
              <a:buFont typeface="Wingdings" panose="05000000000000000000" pitchFamily="2" charset="2"/>
              <a:buChar char="§"/>
            </a:pPr>
            <a:endParaRPr lang="en-US" altLang="de-DE" sz="1400" dirty="0"/>
          </a:p>
          <a:p>
            <a:pPr marL="342900" lvl="0" indent="-342900" eaLnBrk="0" fontAlgn="base" hangingPunct="0">
              <a:spcBef>
                <a:spcPct val="0"/>
              </a:spcBef>
              <a:spcAft>
                <a:spcPct val="0"/>
              </a:spcAft>
              <a:buFont typeface="Wingdings" panose="05000000000000000000" pitchFamily="2" charset="2"/>
              <a:buChar char="§"/>
            </a:pPr>
            <a:r>
              <a:rPr lang="en-US" sz="2400" dirty="0"/>
              <a:t>Many banks and insurance companies have withdrawn from the project</a:t>
            </a:r>
            <a:endParaRPr lang="de-DE" altLang="de-DE" sz="1400" dirty="0">
              <a:latin typeface="Arial" panose="020B0604020202020204" pitchFamily="34" charset="0"/>
            </a:endParaRPr>
          </a:p>
        </p:txBody>
      </p:sp>
      <p:pic>
        <p:nvPicPr>
          <p:cNvPr id="8" name="Grafik 7" descr="Ein Bild, das Karte, Text, Diagramm, Atlas enthält.&#10;&#10;KI-generierte Inhalte können fehlerhaft sein.">
            <a:extLst>
              <a:ext uri="{FF2B5EF4-FFF2-40B4-BE49-F238E27FC236}">
                <a16:creationId xmlns:a16="http://schemas.microsoft.com/office/drawing/2014/main" id="{85B5978D-6A7D-4509-CF26-F0A807019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823" y="1187518"/>
            <a:ext cx="3766777" cy="4145662"/>
          </a:xfrm>
          <a:prstGeom prst="rect">
            <a:avLst/>
          </a:prstGeom>
        </p:spPr>
      </p:pic>
    </p:spTree>
    <p:extLst>
      <p:ext uri="{BB962C8B-B14F-4D97-AF65-F5344CB8AC3E}">
        <p14:creationId xmlns:p14="http://schemas.microsoft.com/office/powerpoint/2010/main" val="3722927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p:cNvSpPr>
          <p:nvPr>
            <p:ph type="title"/>
          </p:nvPr>
        </p:nvSpPr>
        <p:spPr>
          <a:xfrm>
            <a:off x="4979878" y="3582788"/>
            <a:ext cx="3520800" cy="1035720"/>
          </a:xfrm>
          <a:prstGeom prst="rect">
            <a:avLst/>
          </a:prstGeom>
          <a:noFill/>
          <a:ln w="0">
            <a:noFill/>
          </a:ln>
        </p:spPr>
        <p:txBody>
          <a:bodyPr lIns="91440" tIns="45720" rIns="91440" bIns="45720" anchor="b">
            <a:normAutofit/>
          </a:bodyPr>
          <a:lstStyle/>
          <a:p>
            <a:pPr indent="0" defTabSz="914400">
              <a:lnSpc>
                <a:spcPct val="90000"/>
              </a:lnSpc>
              <a:buNone/>
            </a:pPr>
            <a:r>
              <a:rPr lang="de-DE" sz="2400" b="0" strike="noStrike" spc="-1" dirty="0">
                <a:solidFill>
                  <a:schemeClr val="dk1"/>
                </a:solidFill>
                <a:latin typeface="Calibri Light"/>
              </a:rPr>
              <a:t>Newsletter: </a:t>
            </a:r>
            <a:r>
              <a:rPr lang="de-DE" sz="2400" b="0" u="sng" strike="noStrike" spc="-1" dirty="0">
                <a:solidFill>
                  <a:srgbClr val="BE40F2"/>
                </a:solidFill>
                <a:uFillTx/>
                <a:latin typeface="Calibri Light"/>
                <a:hlinkClick r:id="rId3">
                  <a:extLst>
                    <a:ext uri="{A12FA001-AC4F-418D-AE19-62706E023703}">
                      <ahyp:hlinkClr xmlns:ahyp="http://schemas.microsoft.com/office/drawing/2018/hyperlinkcolor" val="tx"/>
                    </a:ext>
                  </a:extLst>
                </a:hlinkClick>
              </a:rPr>
              <a:t>http://buwa-kollektiv.de/newsletter/</a:t>
            </a:r>
            <a:r>
              <a:rPr lang="de-DE" sz="2400" b="0" strike="noStrike" spc="-1" dirty="0">
                <a:solidFill>
                  <a:srgbClr val="BE40F2"/>
                </a:solidFill>
                <a:latin typeface="Calibri Light"/>
              </a:rPr>
              <a:t> </a:t>
            </a:r>
            <a:endParaRPr lang="en-US" sz="2400" b="0" strike="noStrike" spc="-1" dirty="0">
              <a:solidFill>
                <a:srgbClr val="BE40F2"/>
              </a:solidFill>
              <a:latin typeface="Calibri"/>
            </a:endParaRPr>
          </a:p>
        </p:txBody>
      </p:sp>
      <p:pic>
        <p:nvPicPr>
          <p:cNvPr id="410" name="Grafik 4"/>
          <p:cNvPicPr/>
          <p:nvPr/>
        </p:nvPicPr>
        <p:blipFill>
          <a:blip r:embed="rId4"/>
          <a:stretch/>
        </p:blipFill>
        <p:spPr>
          <a:xfrm>
            <a:off x="4849918" y="147600"/>
            <a:ext cx="2465281" cy="1398084"/>
          </a:xfrm>
          <a:prstGeom prst="rect">
            <a:avLst/>
          </a:prstGeom>
          <a:ln w="0">
            <a:noFill/>
          </a:ln>
        </p:spPr>
      </p:pic>
      <p:cxnSp>
        <p:nvCxnSpPr>
          <p:cNvPr id="411" name="Gerader Verbinder 6"/>
          <p:cNvCxnSpPr/>
          <p:nvPr/>
        </p:nvCxnSpPr>
        <p:spPr>
          <a:xfrm>
            <a:off x="838080" y="1576800"/>
            <a:ext cx="10256760" cy="360"/>
          </a:xfrm>
          <a:prstGeom prst="straightConnector1">
            <a:avLst/>
          </a:prstGeom>
          <a:ln w="57150">
            <a:solidFill>
              <a:srgbClr val="64CC6C"/>
            </a:solidFill>
          </a:ln>
        </p:spPr>
      </p:cxnSp>
      <p:sp>
        <p:nvSpPr>
          <p:cNvPr id="412" name="Datumsplatzhalter 3"/>
          <p:cNvSpPr/>
          <p:nvPr/>
        </p:nvSpPr>
        <p:spPr>
          <a:xfrm>
            <a:off x="838080" y="6356520"/>
            <a:ext cx="274284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defTabSz="914400">
              <a:lnSpc>
                <a:spcPct val="100000"/>
              </a:lnSpc>
            </a:pPr>
            <a:r>
              <a:rPr lang="de-DE" sz="1200" b="0" strike="noStrike" spc="-1">
                <a:solidFill>
                  <a:schemeClr val="dk1">
                    <a:tint val="75000"/>
                  </a:schemeClr>
                </a:solidFill>
                <a:latin typeface="Calibri"/>
              </a:rPr>
              <a:t>29.05.2024</a:t>
            </a:r>
            <a:endParaRPr lang="de-DE" sz="1200" b="0" strike="noStrike" spc="-1">
              <a:solidFill>
                <a:srgbClr val="000000"/>
              </a:solidFill>
              <a:latin typeface="Calibri"/>
            </a:endParaRPr>
          </a:p>
        </p:txBody>
      </p:sp>
      <p:sp>
        <p:nvSpPr>
          <p:cNvPr id="413" name="Foliennummernplatzhalter 5"/>
          <p:cNvSpPr/>
          <p:nvPr/>
        </p:nvSpPr>
        <p:spPr>
          <a:xfrm>
            <a:off x="8610480" y="6356520"/>
            <a:ext cx="274284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defTabSz="914400">
              <a:lnSpc>
                <a:spcPct val="100000"/>
              </a:lnSpc>
            </a:pPr>
            <a:fld id="{8D42C600-9B9D-4C87-A70C-0B18FB5B5158}" type="slidenum">
              <a:rPr lang="de-DE" sz="1200" b="0" strike="noStrike" spc="-1">
                <a:solidFill>
                  <a:schemeClr val="dk1">
                    <a:tint val="75000"/>
                  </a:schemeClr>
                </a:solidFill>
                <a:latin typeface="Calibri"/>
              </a:rPr>
              <a:t>46</a:t>
            </a:fld>
            <a:endParaRPr lang="de-DE" sz="1200" b="0" strike="noStrike" spc="-1">
              <a:solidFill>
                <a:srgbClr val="000000"/>
              </a:solidFill>
              <a:latin typeface="Calibri"/>
            </a:endParaRPr>
          </a:p>
        </p:txBody>
      </p:sp>
      <p:pic>
        <p:nvPicPr>
          <p:cNvPr id="414" name="Grafik 7"/>
          <p:cNvPicPr/>
          <p:nvPr/>
        </p:nvPicPr>
        <p:blipFill>
          <a:blip r:embed="rId5"/>
          <a:srcRect l="18823" r="28290" b="70735"/>
          <a:stretch/>
        </p:blipFill>
        <p:spPr>
          <a:xfrm>
            <a:off x="378360" y="5959080"/>
            <a:ext cx="626400" cy="345960"/>
          </a:xfrm>
          <a:prstGeom prst="rect">
            <a:avLst/>
          </a:prstGeom>
          <a:ln w="0">
            <a:noFill/>
          </a:ln>
        </p:spPr>
      </p:pic>
      <p:pic>
        <p:nvPicPr>
          <p:cNvPr id="416" name="Grafik 9"/>
          <p:cNvPicPr/>
          <p:nvPr/>
        </p:nvPicPr>
        <p:blipFill>
          <a:blip r:embed="rId5"/>
          <a:srcRect l="18823" r="28290" b="70735"/>
          <a:stretch/>
        </p:blipFill>
        <p:spPr>
          <a:xfrm>
            <a:off x="3510720" y="5960880"/>
            <a:ext cx="626400" cy="345960"/>
          </a:xfrm>
          <a:prstGeom prst="rect">
            <a:avLst/>
          </a:prstGeom>
          <a:ln w="0">
            <a:noFill/>
          </a:ln>
        </p:spPr>
      </p:pic>
      <p:pic>
        <p:nvPicPr>
          <p:cNvPr id="417" name="Grafik 10"/>
          <p:cNvPicPr/>
          <p:nvPr/>
        </p:nvPicPr>
        <p:blipFill>
          <a:blip r:embed="rId5"/>
          <a:srcRect l="18823" r="28290" b="70735"/>
          <a:stretch/>
        </p:blipFill>
        <p:spPr>
          <a:xfrm>
            <a:off x="8153280" y="5960880"/>
            <a:ext cx="626400" cy="345960"/>
          </a:xfrm>
          <a:prstGeom prst="rect">
            <a:avLst/>
          </a:prstGeom>
          <a:ln w="0">
            <a:noFill/>
          </a:ln>
        </p:spPr>
      </p:pic>
      <p:grpSp>
        <p:nvGrpSpPr>
          <p:cNvPr id="418" name="Gruppieren 16"/>
          <p:cNvGrpSpPr/>
          <p:nvPr/>
        </p:nvGrpSpPr>
        <p:grpSpPr>
          <a:xfrm>
            <a:off x="0" y="0"/>
            <a:ext cx="0" cy="0"/>
            <a:chOff x="0" y="0"/>
            <a:chExt cx="0" cy="0"/>
          </a:xfrm>
        </p:grpSpPr>
      </p:grpSp>
      <p:pic>
        <p:nvPicPr>
          <p:cNvPr id="419" name="Grafik 20"/>
          <p:cNvPicPr/>
          <p:nvPr/>
        </p:nvPicPr>
        <p:blipFill>
          <a:blip r:embed="rId6"/>
          <a:srcRect l="18823" r="28290" b="70735"/>
          <a:stretch/>
        </p:blipFill>
        <p:spPr>
          <a:xfrm rot="10800000">
            <a:off x="5112000" y="6195240"/>
            <a:ext cx="626400" cy="345960"/>
          </a:xfrm>
          <a:prstGeom prst="rect">
            <a:avLst/>
          </a:prstGeom>
          <a:ln w="0">
            <a:noFill/>
          </a:ln>
        </p:spPr>
      </p:pic>
      <p:pic>
        <p:nvPicPr>
          <p:cNvPr id="420" name="Grafik 21"/>
          <p:cNvPicPr/>
          <p:nvPr/>
        </p:nvPicPr>
        <p:blipFill>
          <a:blip r:embed="rId6"/>
          <a:srcRect l="18823" r="28290" b="70735"/>
          <a:stretch/>
        </p:blipFill>
        <p:spPr>
          <a:xfrm rot="10800000">
            <a:off x="1853640" y="6195240"/>
            <a:ext cx="626400" cy="345960"/>
          </a:xfrm>
          <a:prstGeom prst="rect">
            <a:avLst/>
          </a:prstGeom>
          <a:ln w="0">
            <a:noFill/>
          </a:ln>
        </p:spPr>
      </p:pic>
      <p:pic>
        <p:nvPicPr>
          <p:cNvPr id="421" name="Grafik 22"/>
          <p:cNvPicPr/>
          <p:nvPr/>
        </p:nvPicPr>
        <p:blipFill>
          <a:blip r:embed="rId6"/>
          <a:srcRect l="18823" r="28290" b="70735"/>
          <a:stretch/>
        </p:blipFill>
        <p:spPr>
          <a:xfrm rot="10800000">
            <a:off x="9355680" y="6194520"/>
            <a:ext cx="626400" cy="345960"/>
          </a:xfrm>
          <a:prstGeom prst="rect">
            <a:avLst/>
          </a:prstGeom>
          <a:ln w="0">
            <a:noFill/>
          </a:ln>
        </p:spPr>
      </p:pic>
      <p:pic>
        <p:nvPicPr>
          <p:cNvPr id="422" name="Grafik 23"/>
          <p:cNvPicPr/>
          <p:nvPr/>
        </p:nvPicPr>
        <p:blipFill>
          <a:blip r:embed="rId6"/>
          <a:srcRect l="18823" r="28290" b="70735"/>
          <a:stretch/>
        </p:blipFill>
        <p:spPr>
          <a:xfrm rot="10800000">
            <a:off x="6688800" y="6195240"/>
            <a:ext cx="626400" cy="345960"/>
          </a:xfrm>
          <a:prstGeom prst="rect">
            <a:avLst/>
          </a:prstGeom>
          <a:ln w="0">
            <a:noFill/>
          </a:ln>
        </p:spPr>
      </p:pic>
      <p:grpSp>
        <p:nvGrpSpPr>
          <p:cNvPr id="423" name="Gruppieren 24"/>
          <p:cNvGrpSpPr/>
          <p:nvPr/>
        </p:nvGrpSpPr>
        <p:grpSpPr>
          <a:xfrm>
            <a:off x="0" y="0"/>
            <a:ext cx="0" cy="0"/>
            <a:chOff x="0" y="0"/>
            <a:chExt cx="0" cy="0"/>
          </a:xfrm>
        </p:grpSpPr>
      </p:grpSp>
      <p:grpSp>
        <p:nvGrpSpPr>
          <p:cNvPr id="424" name="Gruppieren 30"/>
          <p:cNvGrpSpPr/>
          <p:nvPr/>
        </p:nvGrpSpPr>
        <p:grpSpPr>
          <a:xfrm>
            <a:off x="0" y="0"/>
            <a:ext cx="0" cy="0"/>
            <a:chOff x="0" y="0"/>
            <a:chExt cx="0" cy="0"/>
          </a:xfrm>
        </p:grpSpPr>
      </p:grpSp>
      <p:pic>
        <p:nvPicPr>
          <p:cNvPr id="425" name="Grafik 37"/>
          <p:cNvPicPr/>
          <p:nvPr/>
        </p:nvPicPr>
        <p:blipFill>
          <a:blip r:embed="rId5"/>
          <a:srcRect l="18823" r="28290" b="70735"/>
          <a:stretch/>
        </p:blipFill>
        <p:spPr>
          <a:xfrm>
            <a:off x="10916640" y="5971680"/>
            <a:ext cx="626400" cy="345960"/>
          </a:xfrm>
          <a:prstGeom prst="rect">
            <a:avLst/>
          </a:prstGeom>
          <a:ln w="0">
            <a:noFill/>
          </a:ln>
        </p:spPr>
      </p:pic>
      <p:grpSp>
        <p:nvGrpSpPr>
          <p:cNvPr id="426" name="Gruppieren 39"/>
          <p:cNvGrpSpPr/>
          <p:nvPr/>
        </p:nvGrpSpPr>
        <p:grpSpPr>
          <a:xfrm>
            <a:off x="0" y="0"/>
            <a:ext cx="0" cy="0"/>
            <a:chOff x="0" y="0"/>
            <a:chExt cx="0" cy="0"/>
          </a:xfrm>
        </p:grpSpPr>
      </p:grpSp>
      <p:sp>
        <p:nvSpPr>
          <p:cNvPr id="427" name="Rechteck 43"/>
          <p:cNvSpPr/>
          <p:nvPr/>
        </p:nvSpPr>
        <p:spPr>
          <a:xfrm>
            <a:off x="0" y="6760080"/>
            <a:ext cx="12191760" cy="150120"/>
          </a:xfrm>
          <a:prstGeom prst="rect">
            <a:avLst/>
          </a:prstGeom>
          <a:solidFill>
            <a:srgbClr val="BE40F2"/>
          </a:solidFill>
          <a:ln>
            <a:solidFill>
              <a:srgbClr val="BE40F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Calibri"/>
            </a:endParaRPr>
          </a:p>
        </p:txBody>
      </p:sp>
      <p:pic>
        <p:nvPicPr>
          <p:cNvPr id="428" name="Grafik 47" descr="Ein Bild, das Schrift, Text, Symbol, Grafiken enthält.&#10;&#10;Automatisch generierte Beschreibung"/>
          <p:cNvPicPr/>
          <p:nvPr/>
        </p:nvPicPr>
        <p:blipFill>
          <a:blip r:embed="rId7"/>
          <a:stretch/>
        </p:blipFill>
        <p:spPr>
          <a:xfrm>
            <a:off x="41760" y="6280200"/>
            <a:ext cx="541800" cy="541800"/>
          </a:xfrm>
          <a:prstGeom prst="rect">
            <a:avLst/>
          </a:prstGeom>
          <a:ln w="0">
            <a:noFill/>
          </a:ln>
        </p:spPr>
      </p:pic>
      <p:pic>
        <p:nvPicPr>
          <p:cNvPr id="429" name="Picture 2"/>
          <p:cNvPicPr/>
          <p:nvPr/>
        </p:nvPicPr>
        <p:blipFill>
          <a:blip r:embed="rId8"/>
          <a:stretch/>
        </p:blipFill>
        <p:spPr>
          <a:xfrm>
            <a:off x="3812580" y="2788451"/>
            <a:ext cx="649080" cy="701280"/>
          </a:xfrm>
          <a:prstGeom prst="rect">
            <a:avLst/>
          </a:prstGeom>
          <a:ln w="0">
            <a:noFill/>
          </a:ln>
        </p:spPr>
      </p:pic>
      <p:pic>
        <p:nvPicPr>
          <p:cNvPr id="430" name="Picture 3"/>
          <p:cNvPicPr/>
          <p:nvPr/>
        </p:nvPicPr>
        <p:blipFill>
          <a:blip r:embed="rId9"/>
          <a:stretch/>
        </p:blipFill>
        <p:spPr>
          <a:xfrm>
            <a:off x="3758580" y="1679760"/>
            <a:ext cx="703080" cy="701280"/>
          </a:xfrm>
          <a:prstGeom prst="rect">
            <a:avLst/>
          </a:prstGeom>
          <a:ln w="0">
            <a:noFill/>
          </a:ln>
        </p:spPr>
      </p:pic>
      <p:sp>
        <p:nvSpPr>
          <p:cNvPr id="431" name="Textfeld 45"/>
          <p:cNvSpPr/>
          <p:nvPr/>
        </p:nvSpPr>
        <p:spPr>
          <a:xfrm>
            <a:off x="4870080" y="2869920"/>
            <a:ext cx="303948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200" b="0" strike="noStrike" spc="-1" dirty="0">
                <a:solidFill>
                  <a:schemeClr val="dk1"/>
                </a:solidFill>
                <a:latin typeface="Calibri Light"/>
              </a:rPr>
              <a:t>@buwa_kollektiv</a:t>
            </a:r>
            <a:endParaRPr lang="de-DE" sz="2200" b="0" strike="noStrike" spc="-1" dirty="0">
              <a:solidFill>
                <a:srgbClr val="000000"/>
              </a:solidFill>
              <a:latin typeface="Calibri"/>
            </a:endParaRPr>
          </a:p>
        </p:txBody>
      </p:sp>
      <p:sp>
        <p:nvSpPr>
          <p:cNvPr id="432" name="Textfeld 48"/>
          <p:cNvSpPr/>
          <p:nvPr/>
        </p:nvSpPr>
        <p:spPr>
          <a:xfrm>
            <a:off x="4849918" y="1844640"/>
            <a:ext cx="378072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200" b="0" strike="noStrike" spc="-1" dirty="0">
                <a:solidFill>
                  <a:schemeClr val="dk1"/>
                </a:solidFill>
                <a:latin typeface="Calibri Light"/>
              </a:rPr>
              <a:t>www.buwa-kollektiv.de </a:t>
            </a:r>
            <a:endParaRPr lang="de-DE" sz="2200" b="0" strike="noStrike" spc="-1" dirty="0">
              <a:solidFill>
                <a:srgbClr val="000000"/>
              </a:solidFill>
              <a:latin typeface="Calibri"/>
            </a:endParaRPr>
          </a:p>
        </p:txBody>
      </p:sp>
      <p:sp>
        <p:nvSpPr>
          <p:cNvPr id="433" name="Textfeld 46"/>
          <p:cNvSpPr/>
          <p:nvPr/>
        </p:nvSpPr>
        <p:spPr>
          <a:xfrm>
            <a:off x="1853640" y="5207291"/>
            <a:ext cx="8625600"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de-DE" sz="2200" b="0" strike="noStrike" spc="-1" dirty="0">
                <a:solidFill>
                  <a:schemeClr val="dk1"/>
                </a:solidFill>
                <a:latin typeface="Calibri Light"/>
              </a:rPr>
              <a:t>Toolkit </a:t>
            </a:r>
            <a:r>
              <a:rPr lang="de-DE" sz="2200" b="0" strike="noStrike" spc="-1" dirty="0" err="1">
                <a:solidFill>
                  <a:schemeClr val="dk1"/>
                </a:solidFill>
                <a:latin typeface="Calibri Light"/>
              </a:rPr>
              <a:t>available</a:t>
            </a:r>
            <a:r>
              <a:rPr lang="de-DE" sz="2200" b="0" strike="noStrike" spc="-1" dirty="0">
                <a:solidFill>
                  <a:schemeClr val="dk1"/>
                </a:solidFill>
                <a:latin typeface="Calibri Light"/>
              </a:rPr>
              <a:t> online on </a:t>
            </a:r>
            <a:r>
              <a:rPr lang="de-DE" sz="2200" b="0" strike="noStrike" spc="-1" dirty="0" err="1">
                <a:solidFill>
                  <a:schemeClr val="dk1"/>
                </a:solidFill>
                <a:latin typeface="Calibri Light"/>
              </a:rPr>
              <a:t>our</a:t>
            </a:r>
            <a:r>
              <a:rPr lang="de-DE" sz="2200" b="0" strike="noStrike" spc="-1" dirty="0">
                <a:solidFill>
                  <a:schemeClr val="dk1"/>
                </a:solidFill>
                <a:latin typeface="Calibri Light"/>
              </a:rPr>
              <a:t> Website</a:t>
            </a:r>
            <a:endParaRPr lang="de-DE" sz="2200" b="0" strike="noStrike" spc="-1" dirty="0">
              <a:solidFill>
                <a:srgbClr val="000000"/>
              </a:solidFill>
              <a:latin typeface="Calibri"/>
            </a:endParaRPr>
          </a:p>
        </p:txBody>
      </p:sp>
      <p:pic>
        <p:nvPicPr>
          <p:cNvPr id="434" name="Grafik 53" descr="Ein Bild, das Entwurf, Clipart, Schrift, Design enthält.&#10;&#10;Automatisch generierte Beschreibung"/>
          <p:cNvPicPr/>
          <p:nvPr/>
        </p:nvPicPr>
        <p:blipFill>
          <a:blip r:embed="rId10"/>
          <a:stretch/>
        </p:blipFill>
        <p:spPr>
          <a:xfrm>
            <a:off x="3504162" y="3839993"/>
            <a:ext cx="1265916" cy="803480"/>
          </a:xfrm>
          <a:prstGeom prst="rect">
            <a:avLst/>
          </a:prstGeom>
          <a:ln w="0">
            <a:noFill/>
          </a:ln>
        </p:spPr>
      </p:pic>
      <p:sp>
        <p:nvSpPr>
          <p:cNvPr id="437" name="Titel 1"/>
          <p:cNvSpPr/>
          <p:nvPr/>
        </p:nvSpPr>
        <p:spPr>
          <a:xfrm>
            <a:off x="7909560" y="3314160"/>
            <a:ext cx="3520800" cy="1035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defTabSz="914400">
              <a:lnSpc>
                <a:spcPct val="90000"/>
              </a:lnSpc>
            </a:pPr>
            <a:endParaRPr lang="de-DE" sz="2400" b="0" strike="noStrike" spc="-1" dirty="0">
              <a:solidFill>
                <a:srgbClr val="000000"/>
              </a:solidFill>
              <a:latin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laceHolder 1"/>
          <p:cNvSpPr>
            <a:spLocks noGrp="1"/>
          </p:cNvSpPr>
          <p:nvPr>
            <p:ph type="title"/>
          </p:nvPr>
        </p:nvSpPr>
        <p:spPr>
          <a:xfrm>
            <a:off x="1523880" y="1417320"/>
            <a:ext cx="9143640" cy="2387160"/>
          </a:xfrm>
          <a:prstGeom prst="rect">
            <a:avLst/>
          </a:prstGeom>
          <a:noFill/>
          <a:ln w="0">
            <a:noFill/>
          </a:ln>
        </p:spPr>
        <p:txBody>
          <a:bodyPr lIns="91440" tIns="45720" rIns="91440" bIns="45720" anchor="b">
            <a:normAutofit/>
          </a:bodyPr>
          <a:lstStyle/>
          <a:p>
            <a:pPr indent="0" algn="ctr" defTabSz="914400">
              <a:lnSpc>
                <a:spcPct val="90000"/>
              </a:lnSpc>
              <a:buNone/>
            </a:pPr>
            <a:r>
              <a:rPr lang="de-DE" sz="4800" b="0" strike="noStrike" spc="-1" dirty="0" err="1">
                <a:solidFill>
                  <a:schemeClr val="dk1"/>
                </a:solidFill>
                <a:latin typeface="Calibri Light"/>
              </a:rPr>
              <a:t>Thank</a:t>
            </a:r>
            <a:r>
              <a:rPr lang="de-DE" sz="4800" b="0" strike="noStrike" spc="-1" dirty="0">
                <a:solidFill>
                  <a:schemeClr val="dk1"/>
                </a:solidFill>
                <a:latin typeface="Calibri Light"/>
              </a:rPr>
              <a:t> </a:t>
            </a:r>
            <a:r>
              <a:rPr lang="de-DE" sz="4800" b="0" strike="noStrike" spc="-1" dirty="0" err="1">
                <a:solidFill>
                  <a:schemeClr val="dk1"/>
                </a:solidFill>
                <a:latin typeface="Calibri Light"/>
              </a:rPr>
              <a:t>you</a:t>
            </a:r>
            <a:r>
              <a:rPr lang="de-DE" sz="4800" b="0" strike="noStrike" spc="-1" dirty="0">
                <a:solidFill>
                  <a:schemeClr val="dk1"/>
                </a:solidFill>
                <a:latin typeface="Calibri Light"/>
              </a:rPr>
              <a:t>!</a:t>
            </a:r>
            <a:endParaRPr lang="en-US" sz="4800" b="0" strike="noStrike" spc="-1" dirty="0">
              <a:solidFill>
                <a:schemeClr val="dk1"/>
              </a:solidFill>
              <a:latin typeface="Calibri"/>
            </a:endParaRPr>
          </a:p>
        </p:txBody>
      </p:sp>
      <p:sp>
        <p:nvSpPr>
          <p:cNvPr id="441" name="PlaceHolder 2"/>
          <p:cNvSpPr>
            <a:spLocks noGrp="1"/>
          </p:cNvSpPr>
          <p:nvPr>
            <p:ph type="subTitle"/>
          </p:nvPr>
        </p:nvSpPr>
        <p:spPr>
          <a:xfrm>
            <a:off x="1523880" y="3986280"/>
            <a:ext cx="9143640" cy="701280"/>
          </a:xfrm>
          <a:prstGeom prst="rect">
            <a:avLst/>
          </a:prstGeom>
          <a:noFill/>
          <a:ln w="0">
            <a:noFill/>
          </a:ln>
        </p:spPr>
        <p:txBody>
          <a:bodyPr lIns="91440" tIns="45720" rIns="91440" bIns="45720" anchor="t">
            <a:normAutofit/>
          </a:bodyPr>
          <a:lstStyle/>
          <a:p>
            <a:pPr indent="0" algn="ctr">
              <a:buNone/>
            </a:pPr>
            <a:endParaRPr lang="de-DE" sz="2400" b="0" strike="noStrike" spc="-1">
              <a:solidFill>
                <a:schemeClr val="dk1"/>
              </a:solidFill>
              <a:latin typeface="Calibri"/>
            </a:endParaRPr>
          </a:p>
        </p:txBody>
      </p:sp>
      <p:pic>
        <p:nvPicPr>
          <p:cNvPr id="442" name="Grafik 4"/>
          <p:cNvPicPr/>
          <p:nvPr/>
        </p:nvPicPr>
        <p:blipFill>
          <a:blip r:embed="rId3"/>
          <a:stretch/>
        </p:blipFill>
        <p:spPr>
          <a:xfrm>
            <a:off x="5002919" y="281160"/>
            <a:ext cx="3371760" cy="1792440"/>
          </a:xfrm>
          <a:prstGeom prst="rect">
            <a:avLst/>
          </a:prstGeom>
          <a:ln w="0">
            <a:noFill/>
          </a:ln>
        </p:spPr>
      </p:pic>
      <p:cxnSp>
        <p:nvCxnSpPr>
          <p:cNvPr id="443" name="Gerader Verbinder 6"/>
          <p:cNvCxnSpPr/>
          <p:nvPr/>
        </p:nvCxnSpPr>
        <p:spPr>
          <a:xfrm>
            <a:off x="967680" y="3868920"/>
            <a:ext cx="10256760" cy="360"/>
          </a:xfrm>
          <a:prstGeom prst="straightConnector1">
            <a:avLst/>
          </a:prstGeom>
          <a:ln w="57150">
            <a:solidFill>
              <a:srgbClr val="64CC6C"/>
            </a:solidFill>
          </a:ln>
        </p:spPr>
      </p:cxnSp>
      <p:sp>
        <p:nvSpPr>
          <p:cNvPr id="445" name="Foliennummernplatzhalter 5"/>
          <p:cNvSpPr/>
          <p:nvPr/>
        </p:nvSpPr>
        <p:spPr>
          <a:xfrm>
            <a:off x="8610480" y="6356520"/>
            <a:ext cx="274284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defTabSz="914400">
              <a:lnSpc>
                <a:spcPct val="100000"/>
              </a:lnSpc>
            </a:pPr>
            <a:fld id="{F328BF9F-8E39-48AA-9DB3-F684BD12D0D9}" type="slidenum">
              <a:rPr lang="de-DE" sz="1200" b="0" strike="noStrike" spc="-1">
                <a:solidFill>
                  <a:schemeClr val="dk1">
                    <a:tint val="75000"/>
                  </a:schemeClr>
                </a:solidFill>
                <a:latin typeface="Calibri"/>
              </a:rPr>
              <a:t>47</a:t>
            </a:fld>
            <a:endParaRPr lang="de-DE" sz="1200" b="0" strike="noStrike" spc="-1">
              <a:solidFill>
                <a:srgbClr val="000000"/>
              </a:solidFill>
              <a:latin typeface="Calibri"/>
            </a:endParaRPr>
          </a:p>
        </p:txBody>
      </p:sp>
      <p:pic>
        <p:nvPicPr>
          <p:cNvPr id="446" name="Grafik 7"/>
          <p:cNvPicPr/>
          <p:nvPr/>
        </p:nvPicPr>
        <p:blipFill>
          <a:blip r:embed="rId4"/>
          <a:srcRect l="18823" r="28290" b="70735"/>
          <a:stretch/>
        </p:blipFill>
        <p:spPr>
          <a:xfrm>
            <a:off x="378360" y="5959080"/>
            <a:ext cx="626400" cy="345960"/>
          </a:xfrm>
          <a:prstGeom prst="rect">
            <a:avLst/>
          </a:prstGeom>
          <a:ln w="0">
            <a:noFill/>
          </a:ln>
        </p:spPr>
      </p:pic>
      <p:pic>
        <p:nvPicPr>
          <p:cNvPr id="448" name="Grafik 9"/>
          <p:cNvPicPr/>
          <p:nvPr/>
        </p:nvPicPr>
        <p:blipFill>
          <a:blip r:embed="rId4"/>
          <a:srcRect l="18823" r="28290" b="70735"/>
          <a:stretch/>
        </p:blipFill>
        <p:spPr>
          <a:xfrm>
            <a:off x="3510720" y="5960880"/>
            <a:ext cx="626400" cy="345960"/>
          </a:xfrm>
          <a:prstGeom prst="rect">
            <a:avLst/>
          </a:prstGeom>
          <a:ln w="0">
            <a:noFill/>
          </a:ln>
        </p:spPr>
      </p:pic>
      <p:pic>
        <p:nvPicPr>
          <p:cNvPr id="449" name="Grafik 10"/>
          <p:cNvPicPr/>
          <p:nvPr/>
        </p:nvPicPr>
        <p:blipFill>
          <a:blip r:embed="rId4"/>
          <a:srcRect l="18823" r="28290" b="70735"/>
          <a:stretch/>
        </p:blipFill>
        <p:spPr>
          <a:xfrm>
            <a:off x="8153280" y="5960880"/>
            <a:ext cx="626400" cy="345960"/>
          </a:xfrm>
          <a:prstGeom prst="rect">
            <a:avLst/>
          </a:prstGeom>
          <a:ln w="0">
            <a:noFill/>
          </a:ln>
        </p:spPr>
      </p:pic>
      <p:grpSp>
        <p:nvGrpSpPr>
          <p:cNvPr id="450" name="Gruppieren 16"/>
          <p:cNvGrpSpPr/>
          <p:nvPr/>
        </p:nvGrpSpPr>
        <p:grpSpPr>
          <a:xfrm>
            <a:off x="0" y="0"/>
            <a:ext cx="0" cy="0"/>
            <a:chOff x="0" y="0"/>
            <a:chExt cx="0" cy="0"/>
          </a:xfrm>
        </p:grpSpPr>
      </p:grpSp>
      <p:pic>
        <p:nvPicPr>
          <p:cNvPr id="451" name="Grafik 20"/>
          <p:cNvPicPr/>
          <p:nvPr/>
        </p:nvPicPr>
        <p:blipFill>
          <a:blip r:embed="rId5"/>
          <a:srcRect l="18823" r="28290" b="70735"/>
          <a:stretch/>
        </p:blipFill>
        <p:spPr>
          <a:xfrm rot="10800000">
            <a:off x="5112000" y="6195240"/>
            <a:ext cx="626400" cy="345960"/>
          </a:xfrm>
          <a:prstGeom prst="rect">
            <a:avLst/>
          </a:prstGeom>
          <a:ln w="0">
            <a:noFill/>
          </a:ln>
        </p:spPr>
      </p:pic>
      <p:pic>
        <p:nvPicPr>
          <p:cNvPr id="452" name="Grafik 21"/>
          <p:cNvPicPr/>
          <p:nvPr/>
        </p:nvPicPr>
        <p:blipFill>
          <a:blip r:embed="rId5"/>
          <a:srcRect l="18823" r="28290" b="70735"/>
          <a:stretch/>
        </p:blipFill>
        <p:spPr>
          <a:xfrm rot="10800000">
            <a:off x="1853640" y="6195240"/>
            <a:ext cx="626400" cy="345960"/>
          </a:xfrm>
          <a:prstGeom prst="rect">
            <a:avLst/>
          </a:prstGeom>
          <a:ln w="0">
            <a:noFill/>
          </a:ln>
        </p:spPr>
      </p:pic>
      <p:pic>
        <p:nvPicPr>
          <p:cNvPr id="453" name="Grafik 22"/>
          <p:cNvPicPr/>
          <p:nvPr/>
        </p:nvPicPr>
        <p:blipFill>
          <a:blip r:embed="rId5"/>
          <a:srcRect l="18823" r="28290" b="70735"/>
          <a:stretch/>
        </p:blipFill>
        <p:spPr>
          <a:xfrm rot="10800000">
            <a:off x="9355680" y="6194520"/>
            <a:ext cx="626400" cy="345960"/>
          </a:xfrm>
          <a:prstGeom prst="rect">
            <a:avLst/>
          </a:prstGeom>
          <a:ln w="0">
            <a:noFill/>
          </a:ln>
        </p:spPr>
      </p:pic>
      <p:pic>
        <p:nvPicPr>
          <p:cNvPr id="454" name="Grafik 23"/>
          <p:cNvPicPr/>
          <p:nvPr/>
        </p:nvPicPr>
        <p:blipFill>
          <a:blip r:embed="rId5"/>
          <a:srcRect l="18823" r="28290" b="70735"/>
          <a:stretch/>
        </p:blipFill>
        <p:spPr>
          <a:xfrm rot="10800000">
            <a:off x="6688800" y="6195240"/>
            <a:ext cx="626400" cy="345960"/>
          </a:xfrm>
          <a:prstGeom prst="rect">
            <a:avLst/>
          </a:prstGeom>
          <a:ln w="0">
            <a:noFill/>
          </a:ln>
        </p:spPr>
      </p:pic>
      <p:grpSp>
        <p:nvGrpSpPr>
          <p:cNvPr id="455" name="Gruppieren 24"/>
          <p:cNvGrpSpPr/>
          <p:nvPr/>
        </p:nvGrpSpPr>
        <p:grpSpPr>
          <a:xfrm>
            <a:off x="0" y="0"/>
            <a:ext cx="0" cy="0"/>
            <a:chOff x="0" y="0"/>
            <a:chExt cx="0" cy="0"/>
          </a:xfrm>
        </p:grpSpPr>
      </p:grpSp>
      <p:grpSp>
        <p:nvGrpSpPr>
          <p:cNvPr id="456" name="Gruppieren 30"/>
          <p:cNvGrpSpPr/>
          <p:nvPr/>
        </p:nvGrpSpPr>
        <p:grpSpPr>
          <a:xfrm>
            <a:off x="0" y="0"/>
            <a:ext cx="0" cy="0"/>
            <a:chOff x="0" y="0"/>
            <a:chExt cx="0" cy="0"/>
          </a:xfrm>
        </p:grpSpPr>
      </p:grpSp>
      <p:pic>
        <p:nvPicPr>
          <p:cNvPr id="457" name="Grafik 37"/>
          <p:cNvPicPr/>
          <p:nvPr/>
        </p:nvPicPr>
        <p:blipFill>
          <a:blip r:embed="rId4"/>
          <a:srcRect l="18823" r="28290" b="70735"/>
          <a:stretch/>
        </p:blipFill>
        <p:spPr>
          <a:xfrm>
            <a:off x="10916640" y="5971680"/>
            <a:ext cx="626400" cy="345960"/>
          </a:xfrm>
          <a:prstGeom prst="rect">
            <a:avLst/>
          </a:prstGeom>
          <a:ln w="0">
            <a:noFill/>
          </a:ln>
        </p:spPr>
      </p:pic>
      <p:grpSp>
        <p:nvGrpSpPr>
          <p:cNvPr id="458" name="Gruppieren 39"/>
          <p:cNvGrpSpPr/>
          <p:nvPr/>
        </p:nvGrpSpPr>
        <p:grpSpPr>
          <a:xfrm>
            <a:off x="0" y="0"/>
            <a:ext cx="0" cy="0"/>
            <a:chOff x="0" y="0"/>
            <a:chExt cx="0" cy="0"/>
          </a:xfrm>
        </p:grpSpPr>
      </p:grpSp>
      <p:sp>
        <p:nvSpPr>
          <p:cNvPr id="459" name="Rechteck 43"/>
          <p:cNvSpPr/>
          <p:nvPr/>
        </p:nvSpPr>
        <p:spPr>
          <a:xfrm>
            <a:off x="0" y="6760080"/>
            <a:ext cx="12191760" cy="150120"/>
          </a:xfrm>
          <a:prstGeom prst="rect">
            <a:avLst/>
          </a:prstGeom>
          <a:solidFill>
            <a:srgbClr val="BE40F2"/>
          </a:solidFill>
          <a:ln>
            <a:solidFill>
              <a:srgbClr val="BE40F2"/>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strike="noStrike" spc="-1">
              <a:solidFill>
                <a:schemeClr val="lt1"/>
              </a:solidFill>
              <a:latin typeface="Calibri"/>
            </a:endParaRPr>
          </a:p>
        </p:txBody>
      </p:sp>
      <p:pic>
        <p:nvPicPr>
          <p:cNvPr id="460" name="Grafik 47" descr="Ein Bild, das Schrift, Text, Symbol, Grafiken enthält.&#10;&#10;Automatisch generierte Beschreibung"/>
          <p:cNvPicPr/>
          <p:nvPr/>
        </p:nvPicPr>
        <p:blipFill>
          <a:blip r:embed="rId6"/>
          <a:stretch/>
        </p:blipFill>
        <p:spPr>
          <a:xfrm>
            <a:off x="41760" y="6280200"/>
            <a:ext cx="541800" cy="54180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Strike of Deir el-Medina 1159 BC</a:t>
            </a:r>
            <a:endParaRPr lang="de-DE" dirty="0"/>
          </a:p>
        </p:txBody>
      </p:sp>
      <p:sp>
        <p:nvSpPr>
          <p:cNvPr id="3" name="Inhaltsplatzhalter 2">
            <a:extLst>
              <a:ext uri="{FF2B5EF4-FFF2-40B4-BE49-F238E27FC236}">
                <a16:creationId xmlns:a16="http://schemas.microsoft.com/office/drawing/2014/main" id="{768BE559-8F96-E0E0-CF8C-52AEE7F6A50F}"/>
              </a:ext>
            </a:extLst>
          </p:cNvPr>
          <p:cNvSpPr>
            <a:spLocks noGrp="1"/>
          </p:cNvSpPr>
          <p:nvPr>
            <p:ph idx="1"/>
          </p:nvPr>
        </p:nvSpPr>
        <p:spPr>
          <a:xfrm>
            <a:off x="537513" y="2105591"/>
            <a:ext cx="4526496" cy="3376460"/>
          </a:xfrm>
        </p:spPr>
        <p:txBody>
          <a:bodyPr>
            <a:normAutofit/>
          </a:bodyPr>
          <a:lstStyle/>
          <a:p>
            <a:pPr marL="365760" lvl="0" indent="-256032" algn="ctr">
              <a:lnSpc>
                <a:spcPct val="100000"/>
              </a:lnSpc>
              <a:spcBef>
                <a:spcPts val="400"/>
              </a:spcBef>
              <a:buClr>
                <a:srgbClr val="2DA2BF"/>
              </a:buClr>
              <a:buSzPct val="68000"/>
              <a:buNone/>
              <a:defRPr/>
            </a:pPr>
            <a:r>
              <a:rPr lang="en-GB" dirty="0">
                <a:latin typeface="Calibri" panose="020F0502020204030204" pitchFamily="34" charset="0"/>
                <a:ea typeface="Calibri" panose="020F0502020204030204" pitchFamily="34" charset="0"/>
                <a:cs typeface="Vrinda" panose="020B0502040204020203" pitchFamily="34" charset="0"/>
              </a:rPr>
              <a:t>In the first documented strike in history, around 50 workers stopped work and demonstrated to demand payment of their wages.</a:t>
            </a:r>
            <a:endParaRPr lang="de-DE" dirty="0"/>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6" name="Grafik 5" descr="Ein Bild, das Kunst, webend enthält.&#10;&#10;KI-generierte Inhalte können fehlerhaft sein.">
            <a:extLst>
              <a:ext uri="{FF2B5EF4-FFF2-40B4-BE49-F238E27FC236}">
                <a16:creationId xmlns:a16="http://schemas.microsoft.com/office/drawing/2014/main" id="{864F4CE8-6401-D589-6D83-529C759D3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6" y="2197445"/>
            <a:ext cx="6103208" cy="2746444"/>
          </a:xfrm>
          <a:prstGeom prst="rect">
            <a:avLst/>
          </a:prstGeom>
        </p:spPr>
      </p:pic>
      <p:sp>
        <p:nvSpPr>
          <p:cNvPr id="7" name="Textfeld 6">
            <a:extLst>
              <a:ext uri="{FF2B5EF4-FFF2-40B4-BE49-F238E27FC236}">
                <a16:creationId xmlns:a16="http://schemas.microsoft.com/office/drawing/2014/main" id="{D1C271B1-EC78-D949-4431-AD89FACE1CCF}"/>
              </a:ext>
            </a:extLst>
          </p:cNvPr>
          <p:cNvSpPr txBox="1"/>
          <p:nvPr/>
        </p:nvSpPr>
        <p:spPr>
          <a:xfrm>
            <a:off x="5702166" y="5231372"/>
            <a:ext cx="6104586" cy="369332"/>
          </a:xfrm>
          <a:prstGeom prst="rect">
            <a:avLst/>
          </a:prstGeom>
          <a:noFill/>
        </p:spPr>
        <p:txBody>
          <a:bodyPr wrap="square">
            <a:spAutoFit/>
          </a:bodyPr>
          <a:lstStyle/>
          <a:p>
            <a:r>
              <a:rPr lang="de-DE" sz="1800" dirty="0"/>
              <a:t>https://de.wikipedia.org/wiki/Streik_von_Deir_el-Medineh</a:t>
            </a:r>
          </a:p>
        </p:txBody>
      </p:sp>
    </p:spTree>
    <p:extLst>
      <p:ext uri="{BB962C8B-B14F-4D97-AF65-F5344CB8AC3E}">
        <p14:creationId xmlns:p14="http://schemas.microsoft.com/office/powerpoint/2010/main" val="6254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30306" y="1828800"/>
            <a:ext cx="7624482" cy="4192488"/>
          </a:xfrm>
        </p:spPr>
        <p:txBody>
          <a:bodyPr>
            <a:normAutofit/>
          </a:bodyPr>
          <a:lstStyle/>
          <a:p>
            <a:pPr>
              <a:buClr>
                <a:srgbClr val="BE40F2"/>
              </a:buClr>
              <a:buFont typeface="Wingdings" panose="05000000000000000000" pitchFamily="2" charset="2"/>
              <a:buChar char="§"/>
            </a:pPr>
            <a:r>
              <a:rPr lang="en-GB" dirty="0"/>
              <a:t>Royal tomb builders worked in mines and were paid in natural goods, which were supplied less and less, or not at all</a:t>
            </a:r>
          </a:p>
          <a:p>
            <a:pPr>
              <a:buClr>
                <a:srgbClr val="BE40F2"/>
              </a:buClr>
              <a:buFont typeface="Wingdings" panose="05000000000000000000" pitchFamily="2" charset="2"/>
              <a:buChar char="§"/>
            </a:pPr>
            <a:endParaRPr lang="en-GB" dirty="0"/>
          </a:p>
          <a:p>
            <a:pPr>
              <a:buClr>
                <a:srgbClr val="BE40F2"/>
              </a:buClr>
              <a:buFont typeface="Wingdings" panose="05000000000000000000" pitchFamily="2" charset="2"/>
              <a:buChar char="§"/>
            </a:pPr>
            <a:r>
              <a:rPr lang="en-GB" dirty="0"/>
              <a:t>Five strikes over a three-year period each resulted in their demands being met</a:t>
            </a:r>
          </a:p>
          <a:p>
            <a:pPr>
              <a:buClr>
                <a:srgbClr val="BE40F2"/>
              </a:buClr>
              <a:buFont typeface="Wingdings" panose="05000000000000000000" pitchFamily="2" charset="2"/>
              <a:buChar char="§"/>
            </a:pPr>
            <a:endParaRPr lang="en-GB" dirty="0"/>
          </a:p>
          <a:p>
            <a:pPr>
              <a:buClr>
                <a:srgbClr val="BE40F2"/>
              </a:buClr>
              <a:buFont typeface="Wingdings" panose="05000000000000000000" pitchFamily="2" charset="2"/>
              <a:buChar char="§"/>
            </a:pPr>
            <a:r>
              <a:rPr lang="en-GB" dirty="0"/>
              <a:t>-&gt; The exploitation and oppression of workers, as well as resistance, is a very old phenomenon</a:t>
            </a:r>
            <a:endParaRPr lang="en-US" sz="2800" dirty="0"/>
          </a:p>
        </p:txBody>
      </p:sp>
      <p:sp>
        <p:nvSpPr>
          <p:cNvPr id="3" name="Titel 2"/>
          <p:cNvSpPr>
            <a:spLocks noGrp="1"/>
          </p:cNvSpPr>
          <p:nvPr>
            <p:ph type="title"/>
          </p:nvPr>
        </p:nvSpPr>
        <p:spPr>
          <a:xfrm>
            <a:off x="1087748" y="497768"/>
            <a:ext cx="9521203" cy="1143000"/>
          </a:xfrm>
        </p:spPr>
        <p:txBody>
          <a:bodyPr>
            <a:noAutofit/>
          </a:bodyPr>
          <a:lstStyle/>
          <a:p>
            <a:pPr algn="ctr"/>
            <a:r>
              <a:rPr lang="es-ES" dirty="0"/>
              <a:t>Strike of Deir el-Medina 1159 BC</a:t>
            </a:r>
            <a:endParaRPr lang="en-US" dirty="0"/>
          </a:p>
        </p:txBody>
      </p:sp>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1026" name="Picture 2">
            <a:extLst>
              <a:ext uri="{FF2B5EF4-FFF2-40B4-BE49-F238E27FC236}">
                <a16:creationId xmlns:a16="http://schemas.microsoft.com/office/drawing/2014/main" id="{F6AA7519-AE27-EC0B-E93E-2083959D8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14"/>
          <a:stretch>
            <a:fillRect/>
          </a:stretch>
        </p:blipFill>
        <p:spPr bwMode="auto">
          <a:xfrm>
            <a:off x="8328454" y="1828800"/>
            <a:ext cx="3433240" cy="29212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AA78E8F7-BA54-C185-2349-432811EAB1F5}"/>
              </a:ext>
            </a:extLst>
          </p:cNvPr>
          <p:cNvSpPr txBox="1"/>
          <p:nvPr/>
        </p:nvSpPr>
        <p:spPr>
          <a:xfrm>
            <a:off x="8054788" y="4938117"/>
            <a:ext cx="4030120" cy="1169551"/>
          </a:xfrm>
          <a:prstGeom prst="rect">
            <a:avLst/>
          </a:prstGeom>
          <a:noFill/>
        </p:spPr>
        <p:txBody>
          <a:bodyPr wrap="square">
            <a:spAutoFit/>
          </a:bodyPr>
          <a:lstStyle/>
          <a:p>
            <a:r>
              <a:rPr lang="en-GB" sz="1400" dirty="0"/>
              <a:t>The so-called ‘Papyrus of the Strikes’, written by </a:t>
            </a:r>
            <a:r>
              <a:rPr lang="en-GB" sz="1400" dirty="0" err="1"/>
              <a:t>Amunnakht</a:t>
            </a:r>
            <a:r>
              <a:rPr lang="en-GB" sz="1400" dirty="0"/>
              <a:t> between 1187 and 1157 BC, New Kingdom. Museo Egizio, Turin.</a:t>
            </a:r>
            <a:br>
              <a:rPr lang="en-GB" sz="1400" dirty="0"/>
            </a:br>
            <a:r>
              <a:rPr lang="de-DE" sz="1400" dirty="0"/>
              <a:t>https://de.wikipedia.org/wiki/Streik_von_Deir_el-Medineh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8E47D-49F4-6996-F97C-8B9047E6CCB6}"/>
              </a:ext>
            </a:extLst>
          </p:cNvPr>
          <p:cNvSpPr>
            <a:spLocks noGrp="1"/>
          </p:cNvSpPr>
          <p:nvPr>
            <p:ph type="title"/>
          </p:nvPr>
        </p:nvSpPr>
        <p:spPr>
          <a:xfrm>
            <a:off x="1097280" y="409002"/>
            <a:ext cx="10058400" cy="1111891"/>
          </a:xfrm>
        </p:spPr>
        <p:txBody>
          <a:bodyPr/>
          <a:lstStyle/>
          <a:p>
            <a:pPr algn="ctr"/>
            <a:r>
              <a:rPr lang="es-ES" dirty="0"/>
              <a:t>Colonization of Abya Yala (1492)</a:t>
            </a:r>
            <a:endParaRPr lang="de-DE" dirty="0"/>
          </a:p>
        </p:txBody>
      </p:sp>
      <p:cxnSp>
        <p:nvCxnSpPr>
          <p:cNvPr id="4" name="Gerader Verbinder 3">
            <a:extLst>
              <a:ext uri="{FF2B5EF4-FFF2-40B4-BE49-F238E27FC236}">
                <a16:creationId xmlns:a16="http://schemas.microsoft.com/office/drawing/2014/main" id="{5277F11D-EA92-BB45-371C-8C702C4AACA7}"/>
              </a:ext>
            </a:extLst>
          </p:cNvPr>
          <p:cNvCxnSpPr/>
          <p:nvPr/>
        </p:nvCxnSpPr>
        <p:spPr>
          <a:xfrm>
            <a:off x="1094929" y="1257296"/>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pic>
        <p:nvPicPr>
          <p:cNvPr id="8" name="Grafik 7" descr="Ein Bild, das Text, Buch, Fiktion, Bucheinband enthält.&#10;&#10;Automatisch generierte Beschreibung">
            <a:extLst>
              <a:ext uri="{FF2B5EF4-FFF2-40B4-BE49-F238E27FC236}">
                <a16:creationId xmlns:a16="http://schemas.microsoft.com/office/drawing/2014/main" id="{73CDE37F-FB2E-5816-7EBD-15F2629E8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544" y="1436839"/>
            <a:ext cx="2774175" cy="4163865"/>
          </a:xfrm>
          <a:prstGeom prst="rect">
            <a:avLst/>
          </a:prstGeom>
        </p:spPr>
      </p:pic>
      <p:pic>
        <p:nvPicPr>
          <p:cNvPr id="13" name="Inhaltsplatzhalter 12" descr="Ein Bild, das Bild, Kunst, Bilderrahmen, Person enthält.&#10;&#10;KI-generierte Inhalte können fehlerhaft sein.">
            <a:extLst>
              <a:ext uri="{FF2B5EF4-FFF2-40B4-BE49-F238E27FC236}">
                <a16:creationId xmlns:a16="http://schemas.microsoft.com/office/drawing/2014/main" id="{4A38871F-BB32-8A76-2677-F01C7E2A109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7532" t="11189" r="8141" b="13872"/>
          <a:stretch>
            <a:fillRect/>
          </a:stretch>
        </p:blipFill>
        <p:spPr>
          <a:xfrm>
            <a:off x="942975" y="1450458"/>
            <a:ext cx="6210300" cy="4027077"/>
          </a:xfrm>
        </p:spPr>
      </p:pic>
      <p:sp>
        <p:nvSpPr>
          <p:cNvPr id="5" name="Textfeld 4">
            <a:extLst>
              <a:ext uri="{FF2B5EF4-FFF2-40B4-BE49-F238E27FC236}">
                <a16:creationId xmlns:a16="http://schemas.microsoft.com/office/drawing/2014/main" id="{5ADC18AD-12F4-FE0E-1596-D43A3D11BE1F}"/>
              </a:ext>
            </a:extLst>
          </p:cNvPr>
          <p:cNvSpPr txBox="1"/>
          <p:nvPr/>
        </p:nvSpPr>
        <p:spPr>
          <a:xfrm>
            <a:off x="995832" y="5653438"/>
            <a:ext cx="6104586" cy="400110"/>
          </a:xfrm>
          <a:prstGeom prst="rect">
            <a:avLst/>
          </a:prstGeom>
          <a:noFill/>
        </p:spPr>
        <p:txBody>
          <a:bodyPr wrap="square">
            <a:spAutoFit/>
          </a:bodyPr>
          <a:lstStyle/>
          <a:p>
            <a:r>
              <a:rPr lang="de-DE" sz="1000" dirty="0"/>
              <a:t>https://commons.wikimedia.org/wiki/File:First_landing_of_Columbus_on_the_shores_of_the_New_World_At_San_Salvador,_W.I.,_Oct._12th_1492.jpg</a:t>
            </a:r>
          </a:p>
        </p:txBody>
      </p:sp>
      <p:sp>
        <p:nvSpPr>
          <p:cNvPr id="7" name="Textfeld 6">
            <a:extLst>
              <a:ext uri="{FF2B5EF4-FFF2-40B4-BE49-F238E27FC236}">
                <a16:creationId xmlns:a16="http://schemas.microsoft.com/office/drawing/2014/main" id="{7CFBB38F-7E19-480B-E6B3-57C2773F45BB}"/>
              </a:ext>
            </a:extLst>
          </p:cNvPr>
          <p:cNvSpPr txBox="1"/>
          <p:nvPr/>
        </p:nvSpPr>
        <p:spPr>
          <a:xfrm>
            <a:off x="8046258" y="5600704"/>
            <a:ext cx="3657600" cy="600164"/>
          </a:xfrm>
          <a:prstGeom prst="rect">
            <a:avLst/>
          </a:prstGeom>
          <a:noFill/>
        </p:spPr>
        <p:txBody>
          <a:bodyPr wrap="square">
            <a:spAutoFit/>
          </a:bodyPr>
          <a:lstStyle/>
          <a:p>
            <a:r>
              <a:rPr lang="en-US" sz="1100" dirty="0"/>
              <a:t>http://www.congresonacionalindigena.org/2021/08/13/a-500-anos-del-inicio-de-la-resistencia-no-nos-conquistaron-seguimos-en-resistencia-y-rebeldia-2/</a:t>
            </a:r>
            <a:endParaRPr lang="de-DE" sz="1100" dirty="0"/>
          </a:p>
        </p:txBody>
      </p:sp>
    </p:spTree>
    <p:extLst>
      <p:ext uri="{BB962C8B-B14F-4D97-AF65-F5344CB8AC3E}">
        <p14:creationId xmlns:p14="http://schemas.microsoft.com/office/powerpoint/2010/main" val="11046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
        <p:nvSpPr>
          <p:cNvPr id="4" name="Inhaltsplatzhalter 1">
            <a:extLst>
              <a:ext uri="{FF2B5EF4-FFF2-40B4-BE49-F238E27FC236}">
                <a16:creationId xmlns:a16="http://schemas.microsoft.com/office/drawing/2014/main" id="{CDA8CBFA-10FC-9138-D8C7-AD08481CF346}"/>
              </a:ext>
            </a:extLst>
          </p:cNvPr>
          <p:cNvSpPr txBox="1">
            <a:spLocks/>
          </p:cNvSpPr>
          <p:nvPr/>
        </p:nvSpPr>
        <p:spPr>
          <a:xfrm>
            <a:off x="943303" y="1828800"/>
            <a:ext cx="6086148" cy="4192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buClr>
                <a:srgbClr val="BE40F2"/>
              </a:buClr>
              <a:buFont typeface="Wingdings" panose="05000000000000000000" pitchFamily="2" charset="2"/>
              <a:buChar char="§"/>
            </a:pPr>
            <a:r>
              <a:rPr lang="de-DE" sz="2600" kern="100" dirty="0">
                <a:latin typeface="Calibri" panose="020F0502020204030204" pitchFamily="34" charset="0"/>
                <a:cs typeface="Calibri" panose="020F0502020204030204" pitchFamily="34" charset="0"/>
              </a:rPr>
              <a:t>Christopher Columbus </a:t>
            </a:r>
            <a:r>
              <a:rPr lang="de-DE" sz="2600" kern="100" dirty="0" err="1">
                <a:latin typeface="Calibri" panose="020F0502020204030204" pitchFamily="34" charset="0"/>
                <a:cs typeface="Calibri" panose="020F0502020204030204" pitchFamily="34" charset="0"/>
              </a:rPr>
              <a:t>landed</a:t>
            </a:r>
            <a:r>
              <a:rPr lang="de-DE" sz="2600" kern="100" dirty="0">
                <a:latin typeface="Calibri" panose="020F0502020204030204" pitchFamily="34" charset="0"/>
                <a:cs typeface="Calibri" panose="020F0502020204030204" pitchFamily="34" charset="0"/>
              </a:rPr>
              <a:t> on an Island in </a:t>
            </a:r>
            <a:r>
              <a:rPr lang="de-DE" sz="2600" kern="100" dirty="0" err="1">
                <a:latin typeface="Calibri" panose="020F0502020204030204" pitchFamily="34" charset="0"/>
                <a:cs typeface="Calibri" panose="020F0502020204030204" pitchFamily="34" charset="0"/>
              </a:rPr>
              <a:t>the</a:t>
            </a:r>
            <a:r>
              <a:rPr lang="de-DE" sz="2600" kern="100" dirty="0">
                <a:latin typeface="Calibri" panose="020F0502020204030204" pitchFamily="34" charset="0"/>
                <a:cs typeface="Calibri" panose="020F0502020204030204" pitchFamily="34" charset="0"/>
              </a:rPr>
              <a:t> Bahamas, </a:t>
            </a:r>
            <a:r>
              <a:rPr lang="de-DE" sz="2600" kern="100" dirty="0" err="1">
                <a:latin typeface="Calibri" panose="020F0502020204030204" pitchFamily="34" charset="0"/>
                <a:cs typeface="Calibri" panose="020F0502020204030204" pitchFamily="34" charset="0"/>
              </a:rPr>
              <a:t>known</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by</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its</a:t>
            </a:r>
            <a:r>
              <a:rPr lang="de-DE" sz="2600" kern="100" dirty="0">
                <a:latin typeface="Calibri" panose="020F0502020204030204" pitchFamily="34" charset="0"/>
                <a:cs typeface="Calibri" panose="020F0502020204030204" pitchFamily="34" charset="0"/>
              </a:rPr>
              <a:t> native </a:t>
            </a:r>
            <a:r>
              <a:rPr lang="de-DE" sz="2600" kern="100" dirty="0" err="1">
                <a:latin typeface="Calibri" panose="020F0502020204030204" pitchFamily="34" charset="0"/>
                <a:cs typeface="Calibri" panose="020F0502020204030204" pitchFamily="34" charset="0"/>
              </a:rPr>
              <a:t>inhabitants</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as</a:t>
            </a:r>
            <a:r>
              <a:rPr lang="de-DE" sz="2600" kern="100" dirty="0">
                <a:latin typeface="Calibri" panose="020F0502020204030204" pitchFamily="34" charset="0"/>
                <a:cs typeface="Calibri" panose="020F0502020204030204" pitchFamily="34" charset="0"/>
              </a:rPr>
              <a:t> </a:t>
            </a:r>
            <a:r>
              <a:rPr lang="de-DE" sz="2600" kern="100" dirty="0" err="1">
                <a:latin typeface="Calibri" panose="020F0502020204030204" pitchFamily="34" charset="0"/>
                <a:cs typeface="Calibri" panose="020F0502020204030204" pitchFamily="34" charset="0"/>
              </a:rPr>
              <a:t>Guanahani</a:t>
            </a:r>
            <a:br>
              <a:rPr lang="de-DE" sz="2600" kern="100" dirty="0">
                <a:latin typeface="Calibri" panose="020F0502020204030204" pitchFamily="34" charset="0"/>
                <a:cs typeface="Calibri" panose="020F0502020204030204" pitchFamily="34" charset="0"/>
              </a:rPr>
            </a:br>
            <a:r>
              <a:rPr lang="de-DE" sz="2600" kern="100" dirty="0">
                <a:latin typeface="Calibri" panose="020F0502020204030204" pitchFamily="34" charset="0"/>
                <a:cs typeface="Calibri" panose="020F0502020204030204" pitchFamily="34" charset="0"/>
                <a:sym typeface="Wingdings" panose="05000000000000000000" pitchFamily="2" charset="2"/>
              </a:rPr>
              <a:t> </a:t>
            </a:r>
            <a:r>
              <a:rPr lang="de-DE" sz="2600" kern="100" dirty="0" err="1">
                <a:latin typeface="Calibri" panose="020F0502020204030204" pitchFamily="34" charset="0"/>
                <a:cs typeface="Calibri" panose="020F0502020204030204" pitchFamily="34" charset="0"/>
                <a:sym typeface="Wingdings" panose="05000000000000000000" pitchFamily="2" charset="2"/>
              </a:rPr>
              <a:t>beginning</a:t>
            </a:r>
            <a:r>
              <a:rPr lang="de-DE" sz="2600" kern="100" dirty="0">
                <a:latin typeface="Calibri" panose="020F0502020204030204" pitchFamily="34" charset="0"/>
                <a:cs typeface="Calibri" panose="020F0502020204030204" pitchFamily="34" charset="0"/>
                <a:sym typeface="Wingdings" panose="05000000000000000000" pitchFamily="2" charset="2"/>
              </a:rPr>
              <a:t> </a:t>
            </a:r>
            <a:r>
              <a:rPr lang="de-DE" sz="2600" kern="100" dirty="0" err="1">
                <a:latin typeface="Calibri" panose="020F0502020204030204" pitchFamily="34" charset="0"/>
                <a:cs typeface="Calibri" panose="020F0502020204030204" pitchFamily="34" charset="0"/>
                <a:sym typeface="Wingdings" panose="05000000000000000000" pitchFamily="2" charset="2"/>
              </a:rPr>
              <a:t>of</a:t>
            </a:r>
            <a:r>
              <a:rPr lang="de-DE" sz="2600" kern="100" dirty="0">
                <a:latin typeface="Calibri" panose="020F0502020204030204" pitchFamily="34" charset="0"/>
                <a:cs typeface="Calibri" panose="020F0502020204030204" pitchFamily="34" charset="0"/>
                <a:sym typeface="Wingdings" panose="05000000000000000000" pitchFamily="2" charset="2"/>
              </a:rPr>
              <a:t> </a:t>
            </a:r>
            <a:r>
              <a:rPr lang="de-DE" sz="2600" kern="100" dirty="0" err="1">
                <a:latin typeface="Calibri" panose="020F0502020204030204" pitchFamily="34" charset="0"/>
                <a:cs typeface="Calibri" panose="020F0502020204030204" pitchFamily="34" charset="0"/>
                <a:sym typeface="Wingdings" panose="05000000000000000000" pitchFamily="2" charset="2"/>
              </a:rPr>
              <a:t>colonization</a:t>
            </a:r>
            <a:endParaRPr lang="de-DE" sz="2600" kern="100" dirty="0">
              <a:latin typeface="Calibri" panose="020F0502020204030204" pitchFamily="34" charset="0"/>
              <a:cs typeface="Calibri" panose="020F0502020204030204" pitchFamily="34" charset="0"/>
              <a:sym typeface="Wingdings" panose="05000000000000000000" pitchFamily="2" charset="2"/>
            </a:endParaRP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Appropriation of land and bans on indigenous forms of land use</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Exploitation, displacement and murder</a:t>
            </a:r>
          </a:p>
        </p:txBody>
      </p:sp>
      <p:sp>
        <p:nvSpPr>
          <p:cNvPr id="8" name="Titel 7">
            <a:extLst>
              <a:ext uri="{FF2B5EF4-FFF2-40B4-BE49-F238E27FC236}">
                <a16:creationId xmlns:a16="http://schemas.microsoft.com/office/drawing/2014/main" id="{F25C977F-B41F-2651-AC6C-06913AE1895E}"/>
              </a:ext>
            </a:extLst>
          </p:cNvPr>
          <p:cNvSpPr>
            <a:spLocks noGrp="1"/>
          </p:cNvSpPr>
          <p:nvPr>
            <p:ph type="title"/>
          </p:nvPr>
        </p:nvSpPr>
        <p:spPr/>
        <p:txBody>
          <a:bodyPr/>
          <a:lstStyle/>
          <a:p>
            <a:pPr algn="ctr"/>
            <a:r>
              <a:rPr lang="es-ES" dirty="0"/>
              <a:t>Colonization of Abya Yala (1492)</a:t>
            </a:r>
            <a:endParaRPr lang="de-DE" dirty="0"/>
          </a:p>
        </p:txBody>
      </p:sp>
      <p:sp>
        <p:nvSpPr>
          <p:cNvPr id="2" name="Textfeld 1">
            <a:extLst>
              <a:ext uri="{FF2B5EF4-FFF2-40B4-BE49-F238E27FC236}">
                <a16:creationId xmlns:a16="http://schemas.microsoft.com/office/drawing/2014/main" id="{12E45AAC-F5C5-F135-3710-7F8639CA72A9}"/>
              </a:ext>
            </a:extLst>
          </p:cNvPr>
          <p:cNvSpPr txBox="1"/>
          <p:nvPr/>
        </p:nvSpPr>
        <p:spPr>
          <a:xfrm>
            <a:off x="6858002" y="5341996"/>
            <a:ext cx="5229224" cy="984885"/>
          </a:xfrm>
          <a:prstGeom prst="rect">
            <a:avLst/>
          </a:prstGeom>
          <a:noFill/>
        </p:spPr>
        <p:txBody>
          <a:bodyPr wrap="square" rtlCol="0">
            <a:spAutoFit/>
          </a:bodyPr>
          <a:lstStyle/>
          <a:p>
            <a:pPr algn="ctr"/>
            <a:r>
              <a:rPr lang="en-GB" sz="1400" dirty="0"/>
              <a:t>First landing of Columbus on the shores of the New World At San Salvador, W.I., Oct. 12th 1492</a:t>
            </a:r>
          </a:p>
          <a:p>
            <a:pPr algn="ctr"/>
            <a:r>
              <a:rPr lang="de-DE" sz="1000" dirty="0"/>
              <a:t>https://commons.wikimedia.org/wiki/File:First_landing_of_Columbus_on_the_shores_of_the_New_World_At_San_Salvador,_W.I.,_Oct._12th_1492.jpg</a:t>
            </a:r>
          </a:p>
          <a:p>
            <a:pPr algn="ctr"/>
            <a:r>
              <a:rPr lang="de-DE" sz="1000" dirty="0"/>
              <a:t>Public Domain</a:t>
            </a:r>
          </a:p>
        </p:txBody>
      </p:sp>
      <p:pic>
        <p:nvPicPr>
          <p:cNvPr id="3" name="Inhaltsplatzhalter 12" descr="Ein Bild, das Bild, Kunst, Bilderrahmen, Person enthält.&#10;&#10;KI-generierte Inhalte können fehlerhaft sein.">
            <a:extLst>
              <a:ext uri="{FF2B5EF4-FFF2-40B4-BE49-F238E27FC236}">
                <a16:creationId xmlns:a16="http://schemas.microsoft.com/office/drawing/2014/main" id="{0412DE3E-66D2-5EDD-6F8F-C71B4D4BB5B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6" t="-8" r="-269" b="1369"/>
          <a:stretch>
            <a:fillRect/>
          </a:stretch>
        </p:blipFill>
        <p:spPr>
          <a:xfrm>
            <a:off x="6858001" y="1516004"/>
            <a:ext cx="5229224" cy="3750053"/>
          </a:xfrm>
        </p:spPr>
      </p:pic>
    </p:spTree>
    <p:extLst>
      <p:ext uri="{BB962C8B-B14F-4D97-AF65-F5344CB8AC3E}">
        <p14:creationId xmlns:p14="http://schemas.microsoft.com/office/powerpoint/2010/main" val="2601659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5">
            <a:extLst>
              <a:ext uri="{FF2B5EF4-FFF2-40B4-BE49-F238E27FC236}">
                <a16:creationId xmlns:a16="http://schemas.microsoft.com/office/drawing/2014/main" id="{4284567B-8124-65F2-3FBF-BB288DC0C4B3}"/>
              </a:ext>
            </a:extLst>
          </p:cNvPr>
          <p:cNvPicPr>
            <a:picLocks noChangeAspect="1"/>
          </p:cNvPicPr>
          <p:nvPr/>
        </p:nvPicPr>
        <p:blipFill rotWithShape="1">
          <a:blip r:embed="rId3">
            <a:extLst>
              <a:ext uri="{28A0092B-C50C-407E-A947-70E740481C1C}">
                <a14:useLocalDpi xmlns:a14="http://schemas.microsoft.com/office/drawing/2010/main" val="0"/>
              </a:ext>
            </a:extLst>
          </a:blip>
          <a:srcRect t="2455" b="2455"/>
          <a:stretch/>
        </p:blipFill>
        <p:spPr>
          <a:xfrm>
            <a:off x="8517239" y="1475796"/>
            <a:ext cx="2740999" cy="3906409"/>
          </a:xfrm>
          <a:prstGeom prst="rect">
            <a:avLst/>
          </a:prstGeom>
        </p:spPr>
      </p:pic>
      <p:sp>
        <p:nvSpPr>
          <p:cNvPr id="3" name="Titel 2"/>
          <p:cNvSpPr>
            <a:spLocks noGrp="1"/>
          </p:cNvSpPr>
          <p:nvPr>
            <p:ph type="title"/>
          </p:nvPr>
        </p:nvSpPr>
        <p:spPr>
          <a:xfrm>
            <a:off x="1087748" y="497768"/>
            <a:ext cx="9521203" cy="1143000"/>
          </a:xfrm>
        </p:spPr>
        <p:txBody>
          <a:bodyPr>
            <a:noAutofit/>
          </a:bodyPr>
          <a:lstStyle/>
          <a:p>
            <a:pPr algn="ctr"/>
            <a:r>
              <a:rPr lang="de-DE" dirty="0"/>
              <a:t>Anti-</a:t>
            </a:r>
            <a:r>
              <a:rPr lang="de-DE" dirty="0" err="1"/>
              <a:t>colonial</a:t>
            </a:r>
            <a:r>
              <a:rPr lang="de-DE" dirty="0"/>
              <a:t> Resistance</a:t>
            </a:r>
            <a:endParaRPr lang="en-US" dirty="0"/>
          </a:p>
        </p:txBody>
      </p:sp>
      <p:sp>
        <p:nvSpPr>
          <p:cNvPr id="2" name="Inhaltsplatzhalter 1"/>
          <p:cNvSpPr>
            <a:spLocks noGrp="1"/>
          </p:cNvSpPr>
          <p:nvPr>
            <p:ph idx="1"/>
          </p:nvPr>
        </p:nvSpPr>
        <p:spPr>
          <a:xfrm>
            <a:off x="933762" y="1828800"/>
            <a:ext cx="7121026" cy="4192488"/>
          </a:xfrm>
        </p:spPr>
        <p:txBody>
          <a:bodyPr>
            <a:normAutofit/>
          </a:bodyPr>
          <a:lstStyle/>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Long history of resistance from indigenous and peasant populations</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1989-1992: ‘500 years of indigenous, black and popular resistance’ campaign</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Mexico: Zapatista / EZLN with principles of ecology and democracy</a:t>
            </a:r>
          </a:p>
          <a:p>
            <a:pPr>
              <a:spcBef>
                <a:spcPts val="1200"/>
              </a:spcBef>
              <a:spcAft>
                <a:spcPts val="1200"/>
              </a:spcAft>
              <a:buClr>
                <a:srgbClr val="BE40F2"/>
              </a:buClr>
              <a:buFont typeface="Wingdings" panose="05000000000000000000" pitchFamily="2" charset="2"/>
              <a:buChar char="§"/>
            </a:pPr>
            <a:r>
              <a:rPr lang="en-US" sz="2600" kern="100" dirty="0">
                <a:latin typeface="Calibri" panose="020F0502020204030204" pitchFamily="34" charset="0"/>
                <a:cs typeface="Calibri" panose="020F0502020204030204" pitchFamily="34" charset="0"/>
              </a:rPr>
              <a:t>Even today, activists are often murdered</a:t>
            </a:r>
          </a:p>
        </p:txBody>
      </p:sp>
      <p:sp>
        <p:nvSpPr>
          <p:cNvPr id="5" name="Textfeld 4"/>
          <p:cNvSpPr txBox="1"/>
          <p:nvPr/>
        </p:nvSpPr>
        <p:spPr>
          <a:xfrm>
            <a:off x="8373780" y="5445224"/>
            <a:ext cx="3098641" cy="553998"/>
          </a:xfrm>
          <a:prstGeom prst="rect">
            <a:avLst/>
          </a:prstGeom>
          <a:noFill/>
        </p:spPr>
        <p:txBody>
          <a:bodyPr wrap="square" rtlCol="0">
            <a:spAutoFit/>
          </a:bodyPr>
          <a:lstStyle/>
          <a:p>
            <a:r>
              <a:rPr lang="en-US" sz="1000" dirty="0"/>
              <a:t>http://www.congresonacionalindigena.org/2021/08/13/a-500-anos-del-inicio-de-la-resistencia-no-nos-conquistaron-seguimos-en-resistencia-y-rebeldia-2/</a:t>
            </a:r>
          </a:p>
        </p:txBody>
      </p:sp>
      <p:cxnSp>
        <p:nvCxnSpPr>
          <p:cNvPr id="6" name="Gerader Verbinder 5">
            <a:extLst>
              <a:ext uri="{FF2B5EF4-FFF2-40B4-BE49-F238E27FC236}">
                <a16:creationId xmlns:a16="http://schemas.microsoft.com/office/drawing/2014/main" id="{F53A0C8D-9906-E51B-334E-267BE893C318}"/>
              </a:ext>
            </a:extLst>
          </p:cNvPr>
          <p:cNvCxnSpPr/>
          <p:nvPr/>
        </p:nvCxnSpPr>
        <p:spPr>
          <a:xfrm>
            <a:off x="1087748" y="1370418"/>
            <a:ext cx="10002141" cy="0"/>
          </a:xfrm>
          <a:prstGeom prst="line">
            <a:avLst/>
          </a:prstGeom>
          <a:ln w="38100">
            <a:solidFill>
              <a:srgbClr val="BE40F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2870136"/>
      </p:ext>
    </p:extLst>
  </p:cSld>
  <p:clrMapOvr>
    <a:masterClrMapping/>
  </p:clrMapOvr>
</p:sld>
</file>

<file path=ppt/theme/theme1.xml><?xml version="1.0" encoding="utf-8"?>
<a:theme xmlns:a="http://schemas.openxmlformats.org/drawingml/2006/main" name="Office">
  <a:themeElements>
    <a:clrScheme name="BuWa">
      <a:dk1>
        <a:sysClr val="windowText" lastClr="000000"/>
      </a:dk1>
      <a:lt1>
        <a:sysClr val="window" lastClr="FFFFFF"/>
      </a:lt1>
      <a:dk2>
        <a:srgbClr val="3C0652"/>
      </a:dk2>
      <a:lt2>
        <a:srgbClr val="F2D8FC"/>
      </a:lt2>
      <a:accent1>
        <a:srgbClr val="E1A5F9"/>
      </a:accent1>
      <a:accent2>
        <a:srgbClr val="C1EAC4"/>
      </a:accent2>
      <a:accent3>
        <a:srgbClr val="64CB6C"/>
      </a:accent3>
      <a:accent4>
        <a:srgbClr val="BE40F2"/>
      </a:accent4>
      <a:accent5>
        <a:srgbClr val="580879"/>
      </a:accent5>
      <a:accent6>
        <a:srgbClr val="26712B"/>
      </a:accent6>
      <a:hlink>
        <a:srgbClr val="F4D12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8516</Words>
  <Application>Microsoft Office PowerPoint</Application>
  <PresentationFormat>Breitbild</PresentationFormat>
  <Paragraphs>503</Paragraphs>
  <Slides>47</Slides>
  <Notes>41</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47</vt:i4>
      </vt:variant>
    </vt:vector>
  </HeadingPairs>
  <TitlesOfParts>
    <vt:vector size="60" baseType="lpstr">
      <vt:lpstr>Aptos</vt:lpstr>
      <vt:lpstr>Aptos Display</vt:lpstr>
      <vt:lpstr>Arial</vt:lpstr>
      <vt:lpstr>Calibri</vt:lpstr>
      <vt:lpstr>Calibri Light</vt:lpstr>
      <vt:lpstr>Cambria</vt:lpstr>
      <vt:lpstr>Mangal</vt:lpstr>
      <vt:lpstr>Montserrat</vt:lpstr>
      <vt:lpstr>Sporting Grotesque</vt:lpstr>
      <vt:lpstr>Tahoma</vt:lpstr>
      <vt:lpstr>Times New Roman</vt:lpstr>
      <vt:lpstr>Wingdings</vt:lpstr>
      <vt:lpstr>Office</vt:lpstr>
      <vt:lpstr>PowerPoint-Präsentation</vt:lpstr>
      <vt:lpstr>When was Class?</vt:lpstr>
      <vt:lpstr>Introduction</vt:lpstr>
      <vt:lpstr>Task for the Picture/Event-Guessing</vt:lpstr>
      <vt:lpstr>Strike of Deir el-Medina 1159 BC</vt:lpstr>
      <vt:lpstr>Strike of Deir el-Medina 1159 BC</vt:lpstr>
      <vt:lpstr>Colonization of Abya Yala (1492)</vt:lpstr>
      <vt:lpstr>Colonization of Abya Yala (1492)</vt:lpstr>
      <vt:lpstr>Anti-colonial Resistance</vt:lpstr>
      <vt:lpstr>German Peasants’ War(1524 – 1526)</vt:lpstr>
      <vt:lpstr>German Peasants’ War (1524 – 1526)</vt:lpstr>
      <vt:lpstr>Quilombos (since 17th century)</vt:lpstr>
      <vt:lpstr>Quilombos (since 17th century)</vt:lpstr>
      <vt:lpstr>Industrialisation in Europe (19th century)</vt:lpstr>
      <vt:lpstr>Industrialisation since 1765</vt:lpstr>
      <vt:lpstr>machine destruction movements (early 19th century)</vt:lpstr>
      <vt:lpstr>machine destruction movements (early 19th century)</vt:lpstr>
      <vt:lpstr>Horatio Algier – 1867 – 1899</vt:lpstr>
      <vt:lpstr>Horatio Algiers stories of social advancement</vt:lpstr>
      <vt:lpstr>Mass Tresspass Kinder Scout (1932)</vt:lpstr>
      <vt:lpstr>Mass Tresspass Kinder Scout (1932)</vt:lpstr>
      <vt:lpstr>Aktion Arbeitsscheues Reich (Work-shy Reich) 1938</vt:lpstr>
      <vt:lpstr>Aktion Arbeitsscheues Reich (Work-shy Reich) 1938</vt:lpstr>
      <vt:lpstr>“Wages for Housework”- Campaign (since 1972)</vt:lpstr>
      <vt:lpstr>PowerPoint-Präsentation</vt:lpstr>
      <vt:lpstr>Chipko Movement (India, since 1973)</vt:lpstr>
      <vt:lpstr>PowerPoint-Präsentation</vt:lpstr>
      <vt:lpstr>Green Belt Movement (since 1977)</vt:lpstr>
      <vt:lpstr>Green Belt Movement/Wangari Matthai</vt:lpstr>
      <vt:lpstr>Green Bans Movement, 1970‘s</vt:lpstr>
      <vt:lpstr>Green Bans Movement, 1970er</vt:lpstr>
      <vt:lpstr>Landless Workers Movement, Brazil (since 1984)</vt:lpstr>
      <vt:lpstr>Landless Workers Movement, Brazil (since 1984)</vt:lpstr>
      <vt:lpstr>Protest against the Cerrejón coal mine (since 1984)</vt:lpstr>
      <vt:lpstr>Protest against the Cerrejón coal mine (since 1984)</vt:lpstr>
      <vt:lpstr>Saúl Luciano Lliuya vs. RWE (2015-2025)</vt:lpstr>
      <vt:lpstr>Saúl Luciano Lliuya vs. RWE (2015-2025)</vt:lpstr>
      <vt:lpstr>The Expulsion of Sinti and Roma (1985)</vt:lpstr>
      <vt:lpstr>Romani Rose (*1946) </vt:lpstr>
      <vt:lpstr>Britney Spears, 2013</vt:lpstr>
      <vt:lpstr>RuPaul 1992 | Britney Spears, 2013</vt:lpstr>
      <vt:lpstr>Sabhar, Bangladesch (24.4.2013)</vt:lpstr>
      <vt:lpstr>Rana Plaza collapse 2013</vt:lpstr>
      <vt:lpstr>Stop EACOP Protest 2024/2025</vt:lpstr>
      <vt:lpstr>Stop East African Crude Oil Pipeline</vt:lpstr>
      <vt:lpstr>Newsletter: http://buwa-kollektiv.de/newsletter/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many percent of global wealth do  the richest 1.1% of the global population own?</dc:title>
  <dc:creator>noah.marschner</dc:creator>
  <cp:lastModifiedBy>Sima* Jakob</cp:lastModifiedBy>
  <cp:revision>60</cp:revision>
  <dcterms:created xsi:type="dcterms:W3CDTF">2022-09-16T13:52:19Z</dcterms:created>
  <dcterms:modified xsi:type="dcterms:W3CDTF">2026-05-04T14:08:52Z</dcterms:modified>
</cp:coreProperties>
</file>